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9" r:id="rId3"/>
    <p:sldId id="285" r:id="rId4"/>
    <p:sldId id="286" r:id="rId5"/>
    <p:sldId id="315" r:id="rId6"/>
    <p:sldId id="270" r:id="rId7"/>
    <p:sldId id="264" r:id="rId8"/>
    <p:sldId id="265" r:id="rId9"/>
    <p:sldId id="266" r:id="rId10"/>
    <p:sldId id="274" r:id="rId11"/>
    <p:sldId id="275" r:id="rId12"/>
    <p:sldId id="302" r:id="rId13"/>
    <p:sldId id="314" r:id="rId14"/>
    <p:sldId id="279" r:id="rId15"/>
    <p:sldId id="271" r:id="rId16"/>
    <p:sldId id="289" r:id="rId17"/>
    <p:sldId id="272" r:id="rId18"/>
    <p:sldId id="282" r:id="rId19"/>
    <p:sldId id="273" r:id="rId20"/>
    <p:sldId id="317" r:id="rId21"/>
    <p:sldId id="294" r:id="rId22"/>
    <p:sldId id="287" r:id="rId23"/>
    <p:sldId id="288" r:id="rId24"/>
    <p:sldId id="312" r:id="rId25"/>
    <p:sldId id="313" r:id="rId26"/>
    <p:sldId id="296" r:id="rId27"/>
    <p:sldId id="26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1"/>
  </p:normalViewPr>
  <p:slideViewPr>
    <p:cSldViewPr snapToGrid="0" snapToObjects="1">
      <p:cViewPr varScale="1">
        <p:scale>
          <a:sx n="108" d="100"/>
          <a:sy n="108" d="100"/>
        </p:scale>
        <p:origin x="176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FA499-1383-1B47-A2D8-005DDBA6AC2F}" type="datetimeFigureOut">
              <a:rPr lang="en-US" smtClean="0"/>
              <a:t>4/29/18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709A2-3B9D-8B47-91E0-1FEFDCBFFD76}" type="slidenum">
              <a:rPr lang="en-US" smtClean="0"/>
              <a:t>‹#›</a:t>
            </a:fld>
            <a:endParaRPr lang="en-US"/>
          </a:p>
        </p:txBody>
      </p:sp>
    </p:spTree>
    <p:extLst>
      <p:ext uri="{BB962C8B-B14F-4D97-AF65-F5344CB8AC3E}">
        <p14:creationId xmlns:p14="http://schemas.microsoft.com/office/powerpoint/2010/main" val="1693144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Congratulations on being elected president of your branch,  </a:t>
            </a:r>
          </a:p>
          <a:p>
            <a:r>
              <a:rPr lang="en-US" dirty="0"/>
              <a:t>In this workshop we are going to cover a broad range of information we hope will be helpful to you</a:t>
            </a:r>
          </a:p>
        </p:txBody>
      </p:sp>
      <p:sp>
        <p:nvSpPr>
          <p:cNvPr id="4" name="Slide Number Placeholder 3"/>
          <p:cNvSpPr>
            <a:spLocks noGrp="1"/>
          </p:cNvSpPr>
          <p:nvPr>
            <p:ph type="sldNum" sz="quarter" idx="10"/>
          </p:nvPr>
        </p:nvSpPr>
        <p:spPr/>
        <p:txBody>
          <a:bodyPr/>
          <a:lstStyle/>
          <a:p>
            <a:fld id="{698709A2-3B9D-8B47-91E0-1FEFDCBFFD76}" type="slidenum">
              <a:rPr lang="en-US" smtClean="0"/>
              <a:t>1</a:t>
            </a:fld>
            <a:endParaRPr lang="en-US"/>
          </a:p>
        </p:txBody>
      </p:sp>
    </p:spTree>
    <p:extLst>
      <p:ext uri="{BB962C8B-B14F-4D97-AF65-F5344CB8AC3E}">
        <p14:creationId xmlns:p14="http://schemas.microsoft.com/office/powerpoint/2010/main" val="217744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600" dirty="0">
                <a:latin typeface="Georgia" panose="02040502050405020303" pitchFamily="18" charset="0"/>
                <a:ea typeface="Calibri" panose="020F0502020204030204" pitchFamily="34" charset="0"/>
                <a:cs typeface="Times New Roman" panose="02020603050405020304" pitchFamily="18" charset="0"/>
              </a:rPr>
              <a:t>Your</a:t>
            </a:r>
            <a:r>
              <a:rPr lang="en-US" sz="1600" baseline="0" dirty="0">
                <a:latin typeface="Georgia" panose="02040502050405020303" pitchFamily="18" charset="0"/>
                <a:ea typeface="Calibri" panose="020F0502020204030204" pitchFamily="34" charset="0"/>
                <a:cs typeface="Times New Roman" panose="02020603050405020304" pitchFamily="18" charset="0"/>
              </a:rPr>
              <a:t> team will likely include introverts and extroverts, some who process internally and some who process orally.  It is important to get everyone involved!  And keep the process moving</a:t>
            </a:r>
            <a:endParaRPr lang="en-US" sz="1600"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7998B3-F3FD-48F1-8DE3-8E7CAD2C7959}" type="slidenum">
              <a:rPr lang="en-US" smtClean="0"/>
              <a:t>10</a:t>
            </a:fld>
            <a:endParaRPr lang="en-US"/>
          </a:p>
        </p:txBody>
      </p:sp>
    </p:spTree>
    <p:extLst>
      <p:ext uri="{BB962C8B-B14F-4D97-AF65-F5344CB8AC3E}">
        <p14:creationId xmlns:p14="http://schemas.microsoft.com/office/powerpoint/2010/main" val="2147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Roberts rules of order help your meetings to be more effective</a:t>
            </a:r>
            <a:r>
              <a:rPr lang="en-US" sz="1800" baseline="0" dirty="0"/>
              <a:t> and ensure our work is done legally.  I would like to introduce Mimi Welch, the AAUW FL Parliamentarian. She has some ideas on how branches can and </a:t>
            </a:r>
            <a:r>
              <a:rPr lang="en-US" sz="1800" baseline="0" dirty="0" err="1"/>
              <a:t>shouild</a:t>
            </a:r>
            <a:r>
              <a:rPr lang="en-US" sz="1800" baseline="0" dirty="0"/>
              <a:t> use Roberts</a:t>
            </a:r>
            <a:endParaRPr lang="en-US" sz="1800" dirty="0"/>
          </a:p>
          <a:p>
            <a:pPr>
              <a:lnSpc>
                <a:spcPct val="115000"/>
              </a:lnSpc>
            </a:pPr>
            <a:endParaRPr lang="en-US"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7998B3-F3FD-48F1-8DE3-8E7CAD2C7959}" type="slidenum">
              <a:rPr lang="en-US" smtClean="0"/>
              <a:t>11</a:t>
            </a:fld>
            <a:endParaRPr lang="en-US"/>
          </a:p>
        </p:txBody>
      </p:sp>
    </p:spTree>
    <p:extLst>
      <p:ext uri="{BB962C8B-B14F-4D97-AF65-F5344CB8AC3E}">
        <p14:creationId xmlns:p14="http://schemas.microsoft.com/office/powerpoint/2010/main" val="21478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is</a:t>
            </a:r>
            <a:r>
              <a:rPr lang="en-US" baseline="0" dirty="0"/>
              <a:t> about adopt a new strategic plan.  You heard about this from Kim Churches on Sunday night. The Board is considering a draft which addresses 4 priority issues  Education and Training, Economic Security, Leadership and Governance (The only inward looking priority)</a:t>
            </a:r>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12</a:t>
            </a:fld>
            <a:endParaRPr lang="en-US"/>
          </a:p>
        </p:txBody>
      </p:sp>
    </p:spTree>
    <p:extLst>
      <p:ext uri="{BB962C8B-B14F-4D97-AF65-F5344CB8AC3E}">
        <p14:creationId xmlns:p14="http://schemas.microsoft.com/office/powerpoint/2010/main" val="29176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Programs and action around these areas will attract a diverse audience and will allow us to impact our communities. </a:t>
            </a:r>
          </a:p>
          <a:p>
            <a:r>
              <a:rPr lang="en-US" baseline="0" dirty="0"/>
              <a:t>There is a real role for states and branches to make this plan a success.</a:t>
            </a:r>
          </a:p>
          <a:p>
            <a:r>
              <a:rPr lang="en-US" baseline="0" dirty="0"/>
              <a:t>As you review it consider your advocacy work.  We will be working hard on pay equity and Title IX . Meet with your legislators to ensure that they know these are important issues to THEIR voters</a:t>
            </a:r>
          </a:p>
          <a:p>
            <a:r>
              <a:rPr lang="en-US" baseline="0" dirty="0"/>
              <a:t>Perhaps your branch could work with a local college to host Start Smart or host Work Smart workshops in your area.  Consider applying for a mini-grant or a community action grant to help with your work  Corporate sponsors are also important.</a:t>
            </a:r>
          </a:p>
          <a:p>
            <a:r>
              <a:rPr lang="en-US" baseline="0" dirty="0"/>
              <a:t>Did you know there is an online salary negotiation skill builder on the AAUW website?  Why not share it!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13</a:t>
            </a:fld>
            <a:endParaRPr lang="en-US"/>
          </a:p>
        </p:txBody>
      </p:sp>
    </p:spTree>
    <p:extLst>
      <p:ext uri="{BB962C8B-B14F-4D97-AF65-F5344CB8AC3E}">
        <p14:creationId xmlns:p14="http://schemas.microsoft.com/office/powerpoint/2010/main" val="51552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Decide what you want to accomplish, WHO should be responsible, HOW you will know you are successful and set a time period.  </a:t>
            </a:r>
          </a:p>
          <a:p>
            <a:r>
              <a:rPr lang="en-US" baseline="0" dirty="0"/>
              <a:t>While we know </a:t>
            </a:r>
            <a:r>
              <a:rPr lang="en-US" b="1" baseline="0" dirty="0"/>
              <a:t>M stands for mission </a:t>
            </a:r>
            <a:r>
              <a:rPr lang="en-US" baseline="0" dirty="0"/>
              <a:t>not </a:t>
            </a:r>
            <a:r>
              <a:rPr lang="en-US" b="1" baseline="0" dirty="0"/>
              <a:t>membership</a:t>
            </a:r>
            <a:r>
              <a:rPr lang="en-US" baseline="0" dirty="0"/>
              <a:t>, keeping our feet on the ground also involves maintaining and growing our branches.</a:t>
            </a:r>
          </a:p>
          <a:p>
            <a:r>
              <a:rPr lang="en-US" baseline="0" dirty="0"/>
              <a:t>A SMART Goal might look like this</a:t>
            </a:r>
          </a:p>
          <a:p>
            <a:r>
              <a:rPr lang="en-US" baseline="0" dirty="0"/>
              <a:t>----- Meeting Notes (4/20/18 13:51) -----</a:t>
            </a:r>
          </a:p>
          <a:p>
            <a:r>
              <a:rPr lang="en-US" baseline="0" dirty="0"/>
              <a:t>Branch membership increases will come through effective, programming and through welcoming the people who come to your meetings.  </a:t>
            </a:r>
          </a:p>
          <a:p>
            <a:r>
              <a:rPr lang="en-US" baseline="0" dirty="0"/>
              <a:t>One word of warning. NO ONE will come to a boring meeting, or one they don</a:t>
            </a:r>
            <a:r>
              <a:rPr lang="mr-IN" baseline="0" dirty="0"/>
              <a:t>’</a:t>
            </a:r>
            <a:r>
              <a:rPr lang="en-US" baseline="0" dirty="0"/>
              <a:t>t know about.  They will not come back if you ignaore them when they come, but my daughter warns that if you are TOO eager, you can scare off those younger memers we all want so much.  Speak with them, include them, but do not gush all over them!</a:t>
            </a:r>
            <a:endParaRPr lang="en-US" dirty="0"/>
          </a:p>
        </p:txBody>
      </p:sp>
      <p:sp>
        <p:nvSpPr>
          <p:cNvPr id="4" name="Slide Number Placeholder 3"/>
          <p:cNvSpPr>
            <a:spLocks noGrp="1"/>
          </p:cNvSpPr>
          <p:nvPr>
            <p:ph type="sldNum" sz="quarter" idx="10"/>
          </p:nvPr>
        </p:nvSpPr>
        <p:spPr/>
        <p:txBody>
          <a:bodyPr/>
          <a:lstStyle/>
          <a:p>
            <a:fld id="{16B21A9E-A5EE-4FC4-8157-E2070C5F8D83}" type="slidenum">
              <a:rPr lang="en-US" smtClean="0"/>
              <a:t>14</a:t>
            </a:fld>
            <a:endParaRPr lang="en-US"/>
          </a:p>
        </p:txBody>
      </p:sp>
      <p:sp>
        <p:nvSpPr>
          <p:cNvPr id="5" name="Slide Image Placeholder 1"/>
          <p:cNvSpPr txBox="1">
            <a:spLocks noRot="1" noChangeAspect="1"/>
          </p:cNvSpPr>
          <p:nvPr/>
        </p:nvSpPr>
        <p:spPr>
          <a:xfrm>
            <a:off x="1524000" y="1295400"/>
            <a:ext cx="4114800" cy="3086100"/>
          </a:xfrm>
          <a:prstGeom prst="rect">
            <a:avLst/>
          </a:prstGeom>
          <a:noFill/>
          <a:ln w="12700">
            <a:solidFill>
              <a:prstClr val="black"/>
            </a:solidFill>
          </a:ln>
        </p:spPr>
      </p:sp>
    </p:spTree>
    <p:extLst>
      <p:ext uri="{BB962C8B-B14F-4D97-AF65-F5344CB8AC3E}">
        <p14:creationId xmlns:p14="http://schemas.microsoft.com/office/powerpoint/2010/main" val="148763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10)</a:t>
            </a:r>
            <a:r>
              <a:rPr lang="en-US" sz="1200" kern="1200" dirty="0">
                <a:solidFill>
                  <a:schemeClr val="tx1"/>
                </a:solidFill>
                <a:effectLst/>
                <a:latin typeface="+mn-lt"/>
                <a:ea typeface="+mn-ea"/>
                <a:cs typeface="+mn-cs"/>
              </a:rPr>
              <a:t>  Don’t know what groups to work with?  You can find a list in</a:t>
            </a:r>
            <a:r>
              <a:rPr lang="en-US" sz="1200" kern="1200" baseline="0" dirty="0">
                <a:solidFill>
                  <a:schemeClr val="tx1"/>
                </a:solidFill>
                <a:effectLst/>
                <a:latin typeface="+mn-lt"/>
                <a:ea typeface="+mn-ea"/>
                <a:cs typeface="+mn-cs"/>
              </a:rPr>
              <a:t> the Diversity and Inclusion Toolkit on</a:t>
            </a:r>
            <a:r>
              <a:rPr lang="en-US" sz="1200" kern="1200" dirty="0">
                <a:solidFill>
                  <a:schemeClr val="tx1"/>
                </a:solidFill>
                <a:effectLst/>
                <a:latin typeface="+mn-lt"/>
                <a:ea typeface="+mn-ea"/>
                <a:cs typeface="+mn-cs"/>
              </a:rPr>
              <a:t> the AAUW website by typing in collaborators.  You might work with the </a:t>
            </a:r>
            <a:r>
              <a:rPr lang="en-US" sz="1200" b="1" kern="1200" dirty="0">
                <a:solidFill>
                  <a:schemeClr val="tx1"/>
                </a:solidFill>
                <a:effectLst/>
                <a:latin typeface="+mn-lt"/>
                <a:ea typeface="+mn-ea"/>
                <a:cs typeface="+mn-cs"/>
              </a:rPr>
              <a:t>League</a:t>
            </a:r>
            <a:r>
              <a:rPr lang="en-US" sz="1200" kern="1200" dirty="0">
                <a:solidFill>
                  <a:schemeClr val="tx1"/>
                </a:solidFill>
                <a:effectLst/>
                <a:latin typeface="+mn-lt"/>
                <a:ea typeface="+mn-ea"/>
                <a:cs typeface="+mn-cs"/>
              </a:rPr>
              <a:t> on a political forum or a voter registration program.  A </a:t>
            </a:r>
            <a:r>
              <a:rPr lang="en-US" sz="1200" b="1" kern="1200" dirty="0">
                <a:solidFill>
                  <a:schemeClr val="tx1"/>
                </a:solidFill>
                <a:effectLst/>
                <a:latin typeface="+mn-lt"/>
                <a:ea typeface="+mn-ea"/>
                <a:cs typeface="+mn-cs"/>
              </a:rPr>
              <a:t>college</a:t>
            </a:r>
            <a:r>
              <a:rPr lang="en-US" sz="1200" kern="1200" dirty="0">
                <a:solidFill>
                  <a:schemeClr val="tx1"/>
                </a:solidFill>
                <a:effectLst/>
                <a:latin typeface="+mn-lt"/>
                <a:ea typeface="+mn-ea"/>
                <a:cs typeface="+mn-cs"/>
              </a:rPr>
              <a:t> is the perfect collaborator for Start Smart negotiation workshops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local </a:t>
            </a:r>
            <a:r>
              <a:rPr lang="en-US" sz="1200" b="1" kern="1200" dirty="0">
                <a:solidFill>
                  <a:schemeClr val="tx1"/>
                </a:solidFill>
                <a:effectLst/>
                <a:latin typeface="+mn-lt"/>
                <a:ea typeface="+mn-ea"/>
                <a:cs typeface="+mn-cs"/>
              </a:rPr>
              <a:t>Women in Science and Engineering group</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local college</a:t>
            </a:r>
            <a:r>
              <a:rPr lang="en-US" sz="1200" kern="1200" dirty="0">
                <a:solidFill>
                  <a:schemeClr val="tx1"/>
                </a:solidFill>
                <a:effectLst/>
                <a:latin typeface="+mn-lt"/>
                <a:ea typeface="+mn-ea"/>
                <a:cs typeface="+mn-cs"/>
              </a:rPr>
              <a:t> are natural partners for a local STEM program for girls.  Over a year you may have several dates with different organizations</a:t>
            </a:r>
            <a:endParaRPr lang="en-US" dirty="0"/>
          </a:p>
        </p:txBody>
      </p:sp>
      <p:sp>
        <p:nvSpPr>
          <p:cNvPr id="4" name="Slide Number Placeholder 3"/>
          <p:cNvSpPr>
            <a:spLocks noGrp="1"/>
          </p:cNvSpPr>
          <p:nvPr>
            <p:ph type="sldNum" sz="quarter" idx="10"/>
          </p:nvPr>
        </p:nvSpPr>
        <p:spPr/>
        <p:txBody>
          <a:bodyPr/>
          <a:lstStyle/>
          <a:p>
            <a:fld id="{3B550592-9A57-437D-BE8C-44B96FB51E1B}" type="slidenum">
              <a:rPr lang="en-US" smtClean="0"/>
              <a:pPr/>
              <a:t>15</a:t>
            </a:fld>
            <a:endParaRPr lang="en-US"/>
          </a:p>
        </p:txBody>
      </p:sp>
    </p:spTree>
    <p:extLst>
      <p:ext uri="{BB962C8B-B14F-4D97-AF65-F5344CB8AC3E}">
        <p14:creationId xmlns:p14="http://schemas.microsoft.com/office/powerpoint/2010/main" val="136126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t>[</a:t>
            </a:r>
            <a:r>
              <a:rPr lang="en-US" sz="1600" dirty="0"/>
              <a:t>You don’t have the knowledge or skills to develop leaders and/or delegate.</a:t>
            </a:r>
          </a:p>
          <a:p>
            <a:pPr lvl="0"/>
            <a:endParaRPr lang="en-US" sz="1600" dirty="0"/>
          </a:p>
          <a:p>
            <a:pPr lvl="0"/>
            <a:r>
              <a:rPr lang="en-US" sz="1600" dirty="0"/>
              <a:t>You don’t have anyone to develop (low membership or no members volunteering to take anything on).</a:t>
            </a:r>
          </a:p>
          <a:p>
            <a:pPr lvl="0"/>
            <a:endParaRPr lang="en-US" sz="1600" dirty="0"/>
          </a:p>
          <a:p>
            <a:pPr lvl="0"/>
            <a:r>
              <a:rPr lang="en-US" sz="1600" dirty="0"/>
              <a:t>You don’t want to burden the other person. (If you find a responsibility burdensome, you might think that other people won’t want to do it either.)</a:t>
            </a:r>
          </a:p>
          <a:p>
            <a:pPr lvl="0"/>
            <a:endParaRPr lang="en-US" sz="1600" dirty="0"/>
          </a:p>
          <a:p>
            <a:pPr lvl="0"/>
            <a:r>
              <a:rPr lang="en-US" sz="1600" dirty="0"/>
              <a:t>It will take longer to teach someone else than to do the work yourself.</a:t>
            </a:r>
          </a:p>
          <a:p>
            <a:pPr lvl="0"/>
            <a:r>
              <a:rPr lang="en-US" sz="1600" dirty="0"/>
              <a:t>The person might not do the task correctly or in the time it needs to be done.</a:t>
            </a:r>
          </a:p>
          <a:p>
            <a:pPr lvl="0"/>
            <a:endParaRPr lang="en-US" sz="1600" dirty="0"/>
          </a:p>
          <a:p>
            <a:pPr lvl="0"/>
            <a:r>
              <a:rPr lang="en-US" sz="1600" dirty="0"/>
              <a:t>You like to do the work (even if it is not the best use of your time).</a:t>
            </a:r>
          </a:p>
          <a:p>
            <a:endParaRPr lang="en-US" dirty="0"/>
          </a:p>
          <a:p>
            <a:endParaRPr lang="en-US" dirty="0"/>
          </a:p>
          <a:p>
            <a:pPr>
              <a:lnSpc>
                <a:spcPct val="115000"/>
              </a:lnSpc>
            </a:pPr>
            <a:endParaRPr lang="en-US"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C7998B3-F3FD-48F1-8DE3-8E7CAD2C7959}" type="slidenum">
              <a:rPr lang="en-US" smtClean="0"/>
              <a:t>16</a:t>
            </a:fld>
            <a:endParaRPr lang="en-US"/>
          </a:p>
        </p:txBody>
      </p:sp>
    </p:spTree>
    <p:extLst>
      <p:ext uri="{BB962C8B-B14F-4D97-AF65-F5344CB8AC3E}">
        <p14:creationId xmlns:p14="http://schemas.microsoft.com/office/powerpoint/2010/main" val="214780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that we’ve laid out some of the barriers to developing leaders, let’s talk about why overcoming these barriers is so important. Why, despite all these fears and challenges, do we want to work to develop new leaders? </a:t>
            </a:r>
            <a:r>
              <a:rPr lang="en-US" sz="1600" i="1" dirty="0"/>
              <a:t>[Record responses on flip-chart paper.. Possible answers: reduce stress, engage members, prepare members to move up in leadership, create better programs.] </a:t>
            </a:r>
          </a:p>
          <a:p>
            <a:endParaRPr lang="en-US" sz="1600" dirty="0"/>
          </a:p>
        </p:txBody>
      </p:sp>
      <p:sp>
        <p:nvSpPr>
          <p:cNvPr id="4" name="Slide Number Placeholder 3"/>
          <p:cNvSpPr>
            <a:spLocks noGrp="1"/>
          </p:cNvSpPr>
          <p:nvPr>
            <p:ph type="sldNum" sz="quarter" idx="10"/>
          </p:nvPr>
        </p:nvSpPr>
        <p:spPr/>
        <p:txBody>
          <a:bodyPr/>
          <a:lstStyle/>
          <a:p>
            <a:fld id="{EC7998B3-F3FD-48F1-8DE3-8E7CAD2C7959}" type="slidenum">
              <a:rPr lang="en-US" smtClean="0"/>
              <a:t>17</a:t>
            </a:fld>
            <a:endParaRPr lang="en-US"/>
          </a:p>
        </p:txBody>
      </p:sp>
    </p:spTree>
    <p:extLst>
      <p:ext uri="{BB962C8B-B14F-4D97-AF65-F5344CB8AC3E}">
        <p14:creationId xmlns:p14="http://schemas.microsoft.com/office/powerpoint/2010/main" val="21478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latin typeface="Georgia" panose="02040502050405020303" pitchFamily="18" charset="0"/>
                <a:ea typeface="Calibri" panose="020F0502020204030204" pitchFamily="34" charset="0"/>
                <a:cs typeface="Times New Roman" panose="02020603050405020304" pitchFamily="18" charset="0"/>
              </a:rPr>
              <a:t>As a volunteer leader I often hear that branches have no leaders.  The current situation may mean we all feel like retreads.  But sometimes our</a:t>
            </a:r>
            <a:r>
              <a:rPr lang="en-US" sz="1200" baseline="0" dirty="0">
                <a:latin typeface="Georgia" panose="02040502050405020303" pitchFamily="18" charset="0"/>
                <a:ea typeface="Calibri" panose="020F0502020204030204" pitchFamily="34" charset="0"/>
                <a:cs typeface="Times New Roman" panose="02020603050405020304" pitchFamily="18" charset="0"/>
              </a:rPr>
              <a:t> behavior leads to that situation.  If we want to expand our leadership we have to be willing to try  new ideas</a:t>
            </a:r>
          </a:p>
          <a:p>
            <a:pPr>
              <a:lnSpc>
                <a:spcPct val="115000"/>
              </a:lnSpc>
            </a:pPr>
            <a:r>
              <a:rPr lang="en-US" sz="1200" b="1" baseline="0" dirty="0">
                <a:latin typeface="Georgia" panose="02040502050405020303" pitchFamily="18" charset="0"/>
                <a:ea typeface="Calibri" panose="020F0502020204030204" pitchFamily="34" charset="0"/>
                <a:cs typeface="Times New Roman" panose="02020603050405020304" pitchFamily="18" charset="0"/>
              </a:rPr>
              <a:t>.</a:t>
            </a:r>
            <a:r>
              <a:rPr lang="en-US" sz="1200" b="1" dirty="0">
                <a:latin typeface="Georgia" panose="02040502050405020303" pitchFamily="18" charset="0"/>
                <a:ea typeface="Calibri" panose="020F0502020204030204" pitchFamily="34" charset="0"/>
                <a:cs typeface="Times New Roman" panose="02020603050405020304" pitchFamily="18" charset="0"/>
              </a:rPr>
              <a:t>If we don’t delegate, we will not develop new leaders, or</a:t>
            </a:r>
            <a:r>
              <a:rPr lang="en-US" sz="1200" b="1" baseline="0" dirty="0">
                <a:latin typeface="Georgia" panose="02040502050405020303" pitchFamily="18" charset="0"/>
                <a:ea typeface="Calibri" panose="020F0502020204030204" pitchFamily="34" charset="0"/>
                <a:cs typeface="Times New Roman" panose="02020603050405020304" pitchFamily="18" charset="0"/>
              </a:rPr>
              <a:t> benefit from the skills of the members in your branch!</a:t>
            </a:r>
            <a:endParaRPr lang="en-US" sz="1200" b="1" dirty="0">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8709A2-3B9D-8B47-91E0-1FEFDCBFFD76}" type="slidenum">
              <a:rPr lang="en-US" smtClean="0"/>
              <a:t>18</a:t>
            </a:fld>
            <a:endParaRPr lang="en-US"/>
          </a:p>
        </p:txBody>
      </p:sp>
    </p:spTree>
    <p:extLst>
      <p:ext uri="{BB962C8B-B14F-4D97-AF65-F5344CB8AC3E}">
        <p14:creationId xmlns:p14="http://schemas.microsoft.com/office/powerpoint/2010/main" val="346184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going to accomplish our mission, we need to continue to develop new leaders.  In fact, Leadership is</a:t>
            </a:r>
            <a:r>
              <a:rPr lang="en-US" baseline="0" dirty="0"/>
              <a:t> one of the priorities in the new strategic plan.  </a:t>
            </a:r>
            <a:endParaRPr lang="en-US" dirty="0"/>
          </a:p>
        </p:txBody>
      </p:sp>
      <p:sp>
        <p:nvSpPr>
          <p:cNvPr id="4" name="Slide Number Placeholder 3"/>
          <p:cNvSpPr>
            <a:spLocks noGrp="1"/>
          </p:cNvSpPr>
          <p:nvPr>
            <p:ph type="sldNum" sz="quarter" idx="10"/>
          </p:nvPr>
        </p:nvSpPr>
        <p:spPr/>
        <p:txBody>
          <a:bodyPr/>
          <a:lstStyle/>
          <a:p>
            <a:fld id="{DC28753B-F0B1-BB45-9ED1-D48F9F222228}" type="slidenum">
              <a:rPr lang="en-US" smtClean="0"/>
              <a:t>19</a:t>
            </a:fld>
            <a:endParaRPr lang="en-US"/>
          </a:p>
        </p:txBody>
      </p:sp>
    </p:spTree>
    <p:extLst>
      <p:ext uri="{BB962C8B-B14F-4D97-AF65-F5344CB8AC3E}">
        <p14:creationId xmlns:p14="http://schemas.microsoft.com/office/powerpoint/2010/main" val="197757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important</a:t>
            </a:r>
            <a:r>
              <a:rPr lang="en-US" baseline="0" dirty="0"/>
              <a:t> thing about running a successful branch is the we must know who we are!  </a:t>
            </a:r>
            <a:r>
              <a:rPr lang="en-US" dirty="0"/>
              <a:t>Any really successful branch will understand</a:t>
            </a:r>
            <a:r>
              <a:rPr lang="en-US" baseline="0" dirty="0"/>
              <a:t> our goal: Equity, and our Strategies: Advocacy, education, philanthropy and research. </a:t>
            </a:r>
          </a:p>
          <a:p>
            <a:r>
              <a:rPr lang="en-US" baseline="0" dirty="0"/>
              <a:t> AAUW is a </a:t>
            </a:r>
            <a:r>
              <a:rPr lang="en-US" b="1" baseline="0" dirty="0"/>
              <a:t>Gender Advocacy Organization and has been since </a:t>
            </a:r>
            <a:r>
              <a:rPr lang="en-US" b="1" baseline="0" dirty="0" err="1"/>
              <a:t>itsfounding</a:t>
            </a:r>
            <a:r>
              <a:rPr lang="en-US" b="1" baseline="0" dirty="0"/>
              <a:t>!</a:t>
            </a:r>
            <a:endParaRPr lang="en-US" baseline="0" dirty="0"/>
          </a:p>
          <a:p>
            <a:r>
              <a:rPr lang="en-US" baseline="0" dirty="0"/>
              <a:t>This mission should inform how your branch operates and how you make decisions about what to do and whether to do something.  As a leader, keeping this in mind makes many decisions easier. </a:t>
            </a:r>
          </a:p>
          <a:p>
            <a:r>
              <a:rPr lang="en-US" baseline="0" dirty="0"/>
              <a:t> I love this sign that the </a:t>
            </a:r>
            <a:r>
              <a:rPr lang="en-US" b="1" baseline="0" dirty="0"/>
              <a:t>New Smyrna Beach </a:t>
            </a:r>
            <a:r>
              <a:rPr lang="en-US" baseline="0" dirty="0"/>
              <a:t>branch has at the front of all their meetings,  It</a:t>
            </a:r>
            <a:r>
              <a:rPr lang="mr-IN" baseline="0" dirty="0"/>
              <a:t>’</a:t>
            </a:r>
            <a:r>
              <a:rPr lang="en-US" baseline="0" dirty="0"/>
              <a:t>s a great way of keeping the  mission in the minds of the attendees.</a:t>
            </a:r>
            <a:endParaRPr lang="en-US" dirty="0"/>
          </a:p>
        </p:txBody>
      </p:sp>
      <p:sp>
        <p:nvSpPr>
          <p:cNvPr id="4" name="Slide Number Placeholder 3"/>
          <p:cNvSpPr>
            <a:spLocks noGrp="1"/>
          </p:cNvSpPr>
          <p:nvPr>
            <p:ph type="sldNum" sz="quarter" idx="10"/>
          </p:nvPr>
        </p:nvSpPr>
        <p:spPr/>
        <p:txBody>
          <a:bodyPr/>
          <a:lstStyle/>
          <a:p>
            <a:fld id="{DC28753B-F0B1-BB45-9ED1-D48F9F222228}" type="slidenum">
              <a:rPr lang="en-US" smtClean="0"/>
              <a:t>2</a:t>
            </a:fld>
            <a:endParaRPr lang="en-US" dirty="0"/>
          </a:p>
        </p:txBody>
      </p:sp>
    </p:spTree>
    <p:extLst>
      <p:ext uri="{BB962C8B-B14F-4D97-AF65-F5344CB8AC3E}">
        <p14:creationId xmlns:p14="http://schemas.microsoft.com/office/powerpoint/2010/main" val="289167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suggested Transition tools</a:t>
            </a:r>
          </a:p>
          <a:p>
            <a:pPr lvl="1"/>
            <a:r>
              <a:rPr lang="en-US" dirty="0"/>
              <a:t>Member survey: gives insight on what went well/needs improvement for incoming BOD</a:t>
            </a:r>
          </a:p>
          <a:p>
            <a:pPr lvl="1"/>
            <a:r>
              <a:rPr lang="en-US" dirty="0"/>
              <a:t>Board debrief</a:t>
            </a:r>
          </a:p>
          <a:p>
            <a:pPr lvl="2"/>
            <a:r>
              <a:rPr lang="en-US" dirty="0"/>
              <a:t>Provide BOD with categories of</a:t>
            </a:r>
            <a:r>
              <a:rPr lang="en-US" baseline="0" dirty="0"/>
              <a:t> discussion in advance</a:t>
            </a:r>
          </a:p>
          <a:p>
            <a:pPr lvl="2"/>
            <a:r>
              <a:rPr lang="en-US" baseline="0" dirty="0"/>
              <a:t>Ask clarifying questions and for specific ideas for improvement</a:t>
            </a:r>
          </a:p>
          <a:p>
            <a:pPr lvl="2"/>
            <a:r>
              <a:rPr lang="en-US" baseline="0" dirty="0"/>
              <a:t>Safe space: listen and don’t jump in with your opinions</a:t>
            </a:r>
          </a:p>
          <a:p>
            <a:pPr lvl="2"/>
            <a:r>
              <a:rPr lang="en-US" baseline="0" dirty="0"/>
              <a:t>Be ok with critical feedback</a:t>
            </a:r>
          </a:p>
          <a:p>
            <a:pPr lvl="1"/>
            <a:r>
              <a:rPr lang="en-US" baseline="0" dirty="0"/>
              <a:t>Acknowledge and thank leaders and BOD</a:t>
            </a:r>
          </a:p>
          <a:p>
            <a:pPr lvl="1"/>
            <a:r>
              <a:rPr lang="en-US" baseline="0" dirty="0"/>
              <a:t>Transition documents/data/resources</a:t>
            </a:r>
          </a:p>
          <a:p>
            <a:pPr lvl="2"/>
            <a:r>
              <a:rPr lang="en-US" baseline="0" dirty="0"/>
              <a:t>Helps orient new leaders</a:t>
            </a:r>
          </a:p>
          <a:p>
            <a:pPr lvl="2"/>
            <a:r>
              <a:rPr lang="en-US" baseline="0" dirty="0"/>
              <a:t>Process for handoff</a:t>
            </a:r>
          </a:p>
          <a:p>
            <a:pPr lvl="1"/>
            <a:endParaRPr lang="en-US" baseline="0" dirty="0"/>
          </a:p>
          <a:p>
            <a:pPr lvl="2"/>
            <a:endParaRPr lang="en-US" dirty="0"/>
          </a:p>
          <a:p>
            <a:pPr defTabSz="451988">
              <a:defRPr/>
            </a:pPr>
            <a:r>
              <a:rPr lang="en-US" dirty="0"/>
              <a:t>In depth: </a:t>
            </a:r>
            <a:r>
              <a:rPr lang="en-US" b="1" dirty="0"/>
              <a:t>Prepare for the Upcoming Year with Board Member Transition Tools</a:t>
            </a:r>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20</a:t>
            </a:fld>
            <a:endParaRPr lang="en-US"/>
          </a:p>
        </p:txBody>
      </p:sp>
    </p:spTree>
    <p:extLst>
      <p:ext uri="{BB962C8B-B14F-4D97-AF65-F5344CB8AC3E}">
        <p14:creationId xmlns:p14="http://schemas.microsoft.com/office/powerpoint/2010/main" val="1105403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great toolkit on the national website to help you brainstorm ways to become</a:t>
            </a:r>
            <a:r>
              <a:rPr lang="en-US" baseline="0" dirty="0"/>
              <a:t> more inclusive.  </a:t>
            </a:r>
            <a:r>
              <a:rPr lang="en-US" dirty="0"/>
              <a:t>Or ask for a</a:t>
            </a:r>
            <a:r>
              <a:rPr lang="en-US" baseline="0" dirty="0"/>
              <a:t> Leader on Loan to help your branch reach out.</a:t>
            </a:r>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21</a:t>
            </a:fld>
            <a:endParaRPr lang="en-US"/>
          </a:p>
        </p:txBody>
      </p:sp>
    </p:spTree>
    <p:extLst>
      <p:ext uri="{BB962C8B-B14F-4D97-AF65-F5344CB8AC3E}">
        <p14:creationId xmlns:p14="http://schemas.microsoft.com/office/powerpoint/2010/main" val="3135999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22</a:t>
            </a:fld>
            <a:endParaRPr lang="en-US"/>
          </a:p>
        </p:txBody>
      </p:sp>
    </p:spTree>
    <p:extLst>
      <p:ext uri="{BB962C8B-B14F-4D97-AF65-F5344CB8AC3E}">
        <p14:creationId xmlns:p14="http://schemas.microsoft.com/office/powerpoint/2010/main" val="5238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23</a:t>
            </a:fld>
            <a:endParaRPr lang="en-US"/>
          </a:p>
        </p:txBody>
      </p:sp>
    </p:spTree>
    <p:extLst>
      <p:ext uri="{BB962C8B-B14F-4D97-AF65-F5344CB8AC3E}">
        <p14:creationId xmlns:p14="http://schemas.microsoft.com/office/powerpoint/2010/main" val="1079955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of you are aware of the Fellowships AAUW offers to students.  You may be less aware of the community action</a:t>
            </a:r>
            <a:r>
              <a:rPr lang="en-US" dirty="0"/>
              <a:t>.  A couple of years ago Daytona branch partnered with the local museum and a science charter school to investigate</a:t>
            </a:r>
            <a:r>
              <a:rPr lang="en-US" baseline="0" dirty="0"/>
              <a:t> archeology.  Branch members were an active part of the project.</a:t>
            </a:r>
          </a:p>
          <a:p>
            <a:r>
              <a:rPr lang="en-US" baseline="0" dirty="0"/>
              <a:t>Vero Beach has just been informed that they have been selected for a community action grant.  Linda, will you tell us a little more.</a:t>
            </a:r>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24</a:t>
            </a:fld>
            <a:endParaRPr lang="en-US"/>
          </a:p>
        </p:txBody>
      </p:sp>
    </p:spTree>
    <p:extLst>
      <p:ext uri="{BB962C8B-B14F-4D97-AF65-F5344CB8AC3E}">
        <p14:creationId xmlns:p14="http://schemas.microsoft.com/office/powerpoint/2010/main" val="4210456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increase visibility </a:t>
            </a:r>
            <a:r>
              <a:rPr lang="mr-IN" baseline="0" dirty="0"/>
              <a:t>–</a:t>
            </a:r>
            <a:r>
              <a:rPr lang="en-US" baseline="0" dirty="0"/>
              <a:t> improve our websites, add social media, write more letters to the editor on our issues, CELEBRATE WHAT YOU DO.  We will be adding an outstanding branch programs area to our website.  Please let us know what you are doing!</a:t>
            </a:r>
          </a:p>
          <a:p>
            <a:r>
              <a:rPr lang="en-US" baseline="0" dirty="0"/>
              <a:t>Antoinette Kruse is the AAUW FL Webmaster and she is a great resource.</a:t>
            </a:r>
          </a:p>
          <a:p>
            <a:endParaRPr lang="en-US" dirty="0"/>
          </a:p>
          <a:p>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26</a:t>
            </a:fld>
            <a:endParaRPr lang="en-US"/>
          </a:p>
        </p:txBody>
      </p:sp>
    </p:spTree>
    <p:extLst>
      <p:ext uri="{BB962C8B-B14F-4D97-AF65-F5344CB8AC3E}">
        <p14:creationId xmlns:p14="http://schemas.microsoft.com/office/powerpoint/2010/main" val="510209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AAUW FL is going to continue Tech Trek we will have to up our fundraising.  It takes $1100 to send a girl to camp.  </a:t>
            </a:r>
            <a:r>
              <a:rPr lang="en-US" b="1" baseline="0" dirty="0"/>
              <a:t>Is there a corporation in your area which might be willing to help?  </a:t>
            </a:r>
            <a:r>
              <a:rPr lang="en-US" baseline="0" dirty="0"/>
              <a:t>AAUW FL has established a supporting foundation to make it possible to accept tax deductible gifts to fund Tech Trek and other projects. </a:t>
            </a:r>
            <a:r>
              <a:rPr lang="en-US" sz="1200" kern="1200" dirty="0">
                <a:solidFill>
                  <a:schemeClr val="tx1"/>
                </a:solidFill>
                <a:effectLst/>
                <a:latin typeface="+mn-lt"/>
                <a:ea typeface="+mn-ea"/>
                <a:cs typeface="+mn-cs"/>
              </a:rPr>
              <a:t>If members wish to make a tax deductible donation for</a:t>
            </a:r>
            <a:r>
              <a:rPr lang="en-US" sz="1200" kern="1200" baseline="0" dirty="0">
                <a:solidFill>
                  <a:schemeClr val="tx1"/>
                </a:solidFill>
                <a:effectLst/>
                <a:latin typeface="+mn-lt"/>
                <a:ea typeface="+mn-ea"/>
                <a:cs typeface="+mn-cs"/>
              </a:rPr>
              <a:t> Tech Trek, they should make their checks out to </a:t>
            </a:r>
            <a:r>
              <a:rPr lang="en-US" sz="1200" b="1" kern="1200" baseline="0" dirty="0">
                <a:solidFill>
                  <a:schemeClr val="tx1"/>
                </a:solidFill>
                <a:effectLst/>
                <a:latin typeface="+mn-lt"/>
                <a:ea typeface="+mn-ea"/>
                <a:cs typeface="+mn-cs"/>
              </a:rPr>
              <a:t>AAUW Florida Supporting Foundation.</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dirty="0"/>
              <a:t> Branches fund-raise for a wide number of AAUW causes:  AAUW Funds including :The</a:t>
            </a:r>
            <a:r>
              <a:rPr lang="en-US" baseline="0" dirty="0"/>
              <a:t> Grants and Fellowship, LAF, Eleanor Roosevelt Fund that pays for our research</a:t>
            </a:r>
          </a:p>
          <a:p>
            <a:r>
              <a:rPr lang="en-US" baseline="0" dirty="0"/>
              <a:t>We fundraise to provide local scholarships and to send girls to Tech Trek and to NCCWSL, to sponsor Start Smart or Tech Trek or STEM days and to support our other </a:t>
            </a:r>
          </a:p>
          <a:p>
            <a:r>
              <a:rPr lang="en-US" baseline="0" dirty="0"/>
              <a:t>community projects.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AAUW Fundraising Policy () states that </a:t>
            </a:r>
            <a:r>
              <a:rPr lang="en-US" b="1" baseline="0" dirty="0"/>
              <a:t>“</a:t>
            </a:r>
            <a:r>
              <a:rPr lang="en-US" sz="1200" b="1" kern="1200" dirty="0">
                <a:solidFill>
                  <a:schemeClr val="tx1"/>
                </a:solidFill>
                <a:effectLst/>
                <a:latin typeface="+mn-lt"/>
                <a:ea typeface="+mn-ea"/>
                <a:cs typeface="+mn-cs"/>
              </a:rPr>
              <a:t>Funds raised using the name of the AAUW-affiliated entity must go to support programs, activities, and services of the AAUW-affiliated entity and/or AAUW. These programs, activities, and services must be directly related to AAUW’s mission</a:t>
            </a:r>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28753B-F0B1-BB45-9ED1-D48F9F222228}" type="slidenum">
              <a:rPr lang="en-US" smtClean="0"/>
              <a:t>27</a:t>
            </a:fld>
            <a:endParaRPr lang="en-US"/>
          </a:p>
        </p:txBody>
      </p:sp>
    </p:spTree>
    <p:extLst>
      <p:ext uri="{BB962C8B-B14F-4D97-AF65-F5344CB8AC3E}">
        <p14:creationId xmlns:p14="http://schemas.microsoft.com/office/powerpoint/2010/main" val="254019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been elected president.  Now what?</a:t>
            </a:r>
          </a:p>
          <a:p>
            <a:r>
              <a:rPr lang="en-US" dirty="0"/>
              <a:t>If you don’t know where you are going, any road will do.  Think about what you want to accomplish</a:t>
            </a:r>
          </a:p>
          <a:p>
            <a:r>
              <a:rPr lang="en-US" dirty="0"/>
              <a:t>And</a:t>
            </a:r>
            <a:r>
              <a:rPr lang="en-US" baseline="0" dirty="0"/>
              <a:t> the PLAN</a:t>
            </a:r>
            <a:r>
              <a:rPr lang="en-US" dirty="0"/>
              <a:t>!  This is a wonderful time to bring together a diverse team of your members to plan for the future.</a:t>
            </a:r>
          </a:p>
        </p:txBody>
      </p:sp>
      <p:sp>
        <p:nvSpPr>
          <p:cNvPr id="4" name="Slide Number Placeholder 3"/>
          <p:cNvSpPr>
            <a:spLocks noGrp="1"/>
          </p:cNvSpPr>
          <p:nvPr>
            <p:ph type="sldNum" sz="quarter" idx="10"/>
          </p:nvPr>
        </p:nvSpPr>
        <p:spPr/>
        <p:txBody>
          <a:bodyPr/>
          <a:lstStyle/>
          <a:p>
            <a:fld id="{698709A2-3B9D-8B47-91E0-1FEFDCBFFD76}" type="slidenum">
              <a:rPr lang="en-US" smtClean="0"/>
              <a:t>3</a:t>
            </a:fld>
            <a:endParaRPr lang="en-US"/>
          </a:p>
        </p:txBody>
      </p:sp>
    </p:spTree>
    <p:extLst>
      <p:ext uri="{BB962C8B-B14F-4D97-AF65-F5344CB8AC3E}">
        <p14:creationId xmlns:p14="http://schemas.microsoft.com/office/powerpoint/2010/main" val="28649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of the information that comes to you now comes electronically.  Make sure your email is up to date!  You can update the information on the national website.</a:t>
            </a:r>
          </a:p>
          <a:p>
            <a:r>
              <a:rPr lang="en-US" baseline="0" dirty="0"/>
              <a:t>We will shortly be requesting officer information from you for both a paper and an electronic directory.  Please respond as soon as possible.</a:t>
            </a:r>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4</a:t>
            </a:fld>
            <a:endParaRPr lang="en-US" dirty="0"/>
          </a:p>
        </p:txBody>
      </p:sp>
    </p:spTree>
    <p:extLst>
      <p:ext uri="{BB962C8B-B14F-4D97-AF65-F5344CB8AC3E}">
        <p14:creationId xmlns:p14="http://schemas.microsoft.com/office/powerpoint/2010/main" val="211597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of the information that comes to you now comes electronically.  Make sure your email is up to date!  You may decide you want an email that only receives AAUW information.  If you do, check it often!</a:t>
            </a:r>
            <a:endParaRPr lang="en-US" dirty="0"/>
          </a:p>
        </p:txBody>
      </p:sp>
      <p:sp>
        <p:nvSpPr>
          <p:cNvPr id="4" name="Slide Number Placeholder 3"/>
          <p:cNvSpPr>
            <a:spLocks noGrp="1"/>
          </p:cNvSpPr>
          <p:nvPr>
            <p:ph type="sldNum" sz="quarter" idx="10"/>
          </p:nvPr>
        </p:nvSpPr>
        <p:spPr/>
        <p:txBody>
          <a:bodyPr/>
          <a:lstStyle/>
          <a:p>
            <a:fld id="{698709A2-3B9D-8B47-91E0-1FEFDCBFFD76}" type="slidenum">
              <a:rPr lang="en-US" smtClean="0"/>
              <a:t>5</a:t>
            </a:fld>
            <a:endParaRPr lang="en-US" dirty="0"/>
          </a:p>
        </p:txBody>
      </p:sp>
    </p:spTree>
    <p:extLst>
      <p:ext uri="{BB962C8B-B14F-4D97-AF65-F5344CB8AC3E}">
        <p14:creationId xmlns:p14="http://schemas.microsoft.com/office/powerpoint/2010/main" val="211597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branch may have a policy sheet or include very clear position descriptions in your bylaws.  If not, there are clear descriptions that have been developed over time under the tools and references section of resources on the website.  Just search for Position </a:t>
            </a:r>
            <a:r>
              <a:rPr lang="en-US" baseline="0" dirty="0" err="1"/>
              <a:t>Descripition</a:t>
            </a:r>
            <a:r>
              <a:rPr lang="en-US" baseline="0" dirty="0"/>
              <a:t>.  They are in the Tools and References section</a:t>
            </a:r>
          </a:p>
          <a:p>
            <a:r>
              <a:rPr lang="en-US" baseline="0" dirty="0"/>
              <a:t>They are also valuable for your nominating committee when they are contacting prospective officers.</a:t>
            </a:r>
            <a:endParaRPr lang="en-US" dirty="0"/>
          </a:p>
        </p:txBody>
      </p:sp>
      <p:sp>
        <p:nvSpPr>
          <p:cNvPr id="4" name="Slide Number Placeholder 3"/>
          <p:cNvSpPr>
            <a:spLocks noGrp="1"/>
          </p:cNvSpPr>
          <p:nvPr>
            <p:ph type="sldNum" sz="quarter" idx="10"/>
          </p:nvPr>
        </p:nvSpPr>
        <p:spPr/>
        <p:txBody>
          <a:bodyPr/>
          <a:lstStyle/>
          <a:p>
            <a:fld id="{DC28753B-F0B1-BB45-9ED1-D48F9F222228}" type="slidenum">
              <a:rPr lang="en-US" smtClean="0"/>
              <a:t>6</a:t>
            </a:fld>
            <a:endParaRPr lang="en-US"/>
          </a:p>
        </p:txBody>
      </p:sp>
    </p:spTree>
    <p:extLst>
      <p:ext uri="{BB962C8B-B14F-4D97-AF65-F5344CB8AC3E}">
        <p14:creationId xmlns:p14="http://schemas.microsoft.com/office/powerpoint/2010/main" val="197757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As the leader in your branch who is responsible for bylaws, you need to make sure your branch is following AAUW’s policies and has up to date bylaws that enable you to carry out your work.  </a:t>
            </a:r>
            <a:r>
              <a:rPr lang="en-US" dirty="0"/>
              <a:t>The</a:t>
            </a:r>
            <a:r>
              <a:rPr lang="en-US" baseline="0" dirty="0"/>
              <a:t> best advice I was ever given as a new leader was that I should read the bylaws of the branch every month or so.  In August, you may not be interested in nominations or annual meetings, but a couple of months later those requirements will jump right to the fore.</a:t>
            </a:r>
          </a:p>
          <a:p>
            <a:r>
              <a:rPr lang="en-US" baseline="0" dirty="0"/>
              <a:t>Most branch bylaws are fairly short and you will find that if you will notice different things each time.</a:t>
            </a:r>
          </a:p>
          <a:p>
            <a:r>
              <a:rPr lang="en-US" b="1" baseline="0" dirty="0"/>
              <a:t>Virginia </a:t>
            </a:r>
            <a:r>
              <a:rPr lang="en-US" b="1" baseline="0" dirty="0" err="1"/>
              <a:t>Farace</a:t>
            </a:r>
            <a:r>
              <a:rPr lang="en-US" b="1" baseline="0" dirty="0"/>
              <a:t> , the incoming state Bylaws chair </a:t>
            </a:r>
            <a:r>
              <a:rPr lang="en-US" baseline="0" dirty="0"/>
              <a:t>will share some info on bylaws and on our bylaws modification process.</a:t>
            </a:r>
          </a:p>
          <a:p>
            <a:endParaRPr lang="en-US" baseline="0" dirty="0"/>
          </a:p>
          <a:p>
            <a:r>
              <a:rPr lang="en-US" baseline="0" dirty="0"/>
              <a:t>When your branch needs to update bylaws, please make sure you send the proposed changes to the AAUW FL bylaws chair so that she can make sure you will be in compliance with AAUW and Florida standards.  Your current bylaws will include the procedure for changes, including notice and the 2/3 voting regulations.</a:t>
            </a:r>
            <a:endParaRPr lang="en-US" dirty="0"/>
          </a:p>
        </p:txBody>
      </p:sp>
      <p:sp>
        <p:nvSpPr>
          <p:cNvPr id="4" name="Slide Number Placeholder 3"/>
          <p:cNvSpPr>
            <a:spLocks noGrp="1"/>
          </p:cNvSpPr>
          <p:nvPr>
            <p:ph type="sldNum" sz="quarter" idx="10"/>
          </p:nvPr>
        </p:nvSpPr>
        <p:spPr/>
        <p:txBody>
          <a:bodyPr/>
          <a:lstStyle/>
          <a:p>
            <a:fld id="{DC28753B-F0B1-BB45-9ED1-D48F9F222228}" type="slidenum">
              <a:rPr lang="en-US" smtClean="0"/>
              <a:t>7</a:t>
            </a:fld>
            <a:endParaRPr lang="en-US"/>
          </a:p>
        </p:txBody>
      </p:sp>
    </p:spTree>
    <p:extLst>
      <p:ext uri="{BB962C8B-B14F-4D97-AF65-F5344CB8AC3E}">
        <p14:creationId xmlns:p14="http://schemas.microsoft.com/office/powerpoint/2010/main" val="270799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2400" kern="1200" dirty="0">
                <a:solidFill>
                  <a:schemeClr val="tx1"/>
                </a:solidFill>
                <a:effectLst/>
                <a:latin typeface="+mn-lt"/>
                <a:ea typeface="+mn-ea"/>
                <a:cs typeface="+mn-cs"/>
              </a:rPr>
              <a:t>Board meeting are where the work of the branch is done!  Your board members deserve your respect, shown through well</a:t>
            </a:r>
            <a:r>
              <a:rPr lang="en-US" sz="2400" kern="1200" baseline="0" dirty="0">
                <a:solidFill>
                  <a:schemeClr val="tx1"/>
                </a:solidFill>
                <a:effectLst/>
                <a:latin typeface="+mn-lt"/>
                <a:ea typeface="+mn-ea"/>
                <a:cs typeface="+mn-cs"/>
              </a:rPr>
              <a:t> organized and efficient meetings.  Discussion is very important but make sure members have the info they need in advance.  AAUW uses Robert’s Rules of Order to to govern the business of our branches.</a:t>
            </a:r>
          </a:p>
          <a:p>
            <a:r>
              <a:rPr lang="en-US" sz="2400" kern="1200" dirty="0">
                <a:solidFill>
                  <a:schemeClr val="tx1"/>
                </a:solidFill>
                <a:effectLst/>
                <a:latin typeface="+mn-lt"/>
                <a:ea typeface="+mn-ea"/>
                <a:cs typeface="+mn-cs"/>
              </a:rPr>
              <a:t>These are the four things that attendees should walk away feeling after your meeting. </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pPr lvl="0"/>
            <a:r>
              <a:rPr lang="en-US" sz="2400" u="sng" kern="1200" dirty="0">
                <a:solidFill>
                  <a:schemeClr val="tx1"/>
                </a:solidFill>
                <a:effectLst/>
                <a:latin typeface="+mn-lt"/>
                <a:ea typeface="+mn-ea"/>
                <a:cs typeface="+mn-cs"/>
              </a:rPr>
              <a:t>The meeting was consequential:</a:t>
            </a:r>
            <a:r>
              <a:rPr lang="en-US" sz="2400" kern="1200" dirty="0">
                <a:solidFill>
                  <a:schemeClr val="tx1"/>
                </a:solidFill>
                <a:effectLst/>
                <a:latin typeface="+mn-lt"/>
                <a:ea typeface="+mn-ea"/>
                <a:cs typeface="+mn-cs"/>
              </a:rPr>
              <a:t> You want to make sure that you are taking care of the most important business first. Structure your time around important decisions you need to make and discussions that are critical in moving projects forward. As much as possible, save report-backs and updates for e-mail and take-home handouts.</a:t>
            </a:r>
          </a:p>
          <a:p>
            <a:pPr lvl="0"/>
            <a:endParaRPr lang="en-US" sz="2400" kern="1200" dirty="0">
              <a:solidFill>
                <a:schemeClr val="tx1"/>
              </a:solidFill>
              <a:effectLst/>
              <a:latin typeface="+mn-lt"/>
              <a:ea typeface="+mn-ea"/>
              <a:cs typeface="+mn-cs"/>
            </a:endParaRPr>
          </a:p>
          <a:p>
            <a:pPr lvl="0"/>
            <a:r>
              <a:rPr lang="en-US" sz="2400" u="sng" kern="1200" dirty="0">
                <a:solidFill>
                  <a:schemeClr val="tx1"/>
                </a:solidFill>
                <a:effectLst/>
                <a:latin typeface="+mn-lt"/>
                <a:ea typeface="+mn-ea"/>
                <a:cs typeface="+mn-cs"/>
              </a:rPr>
              <a:t>The meeting was efficient</a:t>
            </a:r>
            <a:r>
              <a:rPr lang="en-US" sz="2400" kern="1200" dirty="0">
                <a:solidFill>
                  <a:schemeClr val="tx1"/>
                </a:solidFill>
                <a:effectLst/>
                <a:latin typeface="+mn-lt"/>
                <a:ea typeface="+mn-ea"/>
                <a:cs typeface="+mn-cs"/>
              </a:rPr>
              <a:t>: Maximize your time by asking attendees to prepare for discussions or read over documents ahead of time, so that you can fast forward through getting everyone up to speed. The more time efficient the attendees feel the meeting was, the more likely they are to carve the time out in their schedules next time.</a:t>
            </a:r>
          </a:p>
          <a:p>
            <a:pPr lvl="0"/>
            <a:endParaRPr lang="en-US" sz="2400" kern="1200" dirty="0">
              <a:solidFill>
                <a:schemeClr val="tx1"/>
              </a:solidFill>
              <a:effectLst/>
              <a:latin typeface="+mn-lt"/>
              <a:ea typeface="+mn-ea"/>
              <a:cs typeface="+mn-cs"/>
            </a:endParaRPr>
          </a:p>
          <a:p>
            <a:pPr lvl="0"/>
            <a:r>
              <a:rPr lang="en-US" sz="2400" u="sng" kern="1200" dirty="0">
                <a:solidFill>
                  <a:schemeClr val="tx1"/>
                </a:solidFill>
                <a:effectLst/>
                <a:latin typeface="+mn-lt"/>
                <a:ea typeface="+mn-ea"/>
                <a:cs typeface="+mn-cs"/>
              </a:rPr>
              <a:t>I mattered:</a:t>
            </a:r>
            <a:r>
              <a:rPr lang="en-US" sz="2400" kern="1200" dirty="0">
                <a:solidFill>
                  <a:schemeClr val="tx1"/>
                </a:solidFill>
                <a:effectLst/>
                <a:latin typeface="+mn-lt"/>
                <a:ea typeface="+mn-ea"/>
                <a:cs typeface="+mn-cs"/>
              </a:rPr>
              <a:t> Each attendee’s voice should be a part of the conversation — and the decision making. Use diverse activities and discussion formats to draw out the perspectives and ideas of all attendees. The more they get to contribute, the more bought in and excited they will be to take on responsibility.</a:t>
            </a:r>
          </a:p>
          <a:p>
            <a:pPr lvl="0"/>
            <a:endParaRPr lang="en-US" sz="2400" kern="1200" dirty="0">
              <a:solidFill>
                <a:schemeClr val="tx1"/>
              </a:solidFill>
              <a:effectLst/>
              <a:latin typeface="+mn-lt"/>
              <a:ea typeface="+mn-ea"/>
              <a:cs typeface="+mn-cs"/>
            </a:endParaRPr>
          </a:p>
          <a:p>
            <a:pPr lvl="0"/>
            <a:r>
              <a:rPr lang="en-US" sz="2400" u="sng" kern="1200" dirty="0">
                <a:solidFill>
                  <a:schemeClr val="tx1"/>
                </a:solidFill>
                <a:effectLst/>
                <a:latin typeface="+mn-lt"/>
                <a:ea typeface="+mn-ea"/>
                <a:cs typeface="+mn-cs"/>
              </a:rPr>
              <a:t>I know what happens next:</a:t>
            </a:r>
            <a:r>
              <a:rPr lang="en-US" sz="2400" kern="1200" dirty="0">
                <a:solidFill>
                  <a:schemeClr val="tx1"/>
                </a:solidFill>
                <a:effectLst/>
                <a:latin typeface="+mn-lt"/>
                <a:ea typeface="+mn-ea"/>
                <a:cs typeface="+mn-cs"/>
              </a:rPr>
              <a:t> Make sure to set concrete next steps for projects with a plan for follow up.  I think a list of the “to-do’s” is a great way to end the meeting.  That way everyone remembers what they committed to and the timeline involved.</a:t>
            </a:r>
          </a:p>
        </p:txBody>
      </p:sp>
      <p:sp>
        <p:nvSpPr>
          <p:cNvPr id="4" name="Slide Number Placeholder 3"/>
          <p:cNvSpPr>
            <a:spLocks noGrp="1"/>
          </p:cNvSpPr>
          <p:nvPr>
            <p:ph type="sldNum" sz="quarter" idx="10"/>
          </p:nvPr>
        </p:nvSpPr>
        <p:spPr/>
        <p:txBody>
          <a:bodyPr/>
          <a:lstStyle/>
          <a:p>
            <a:fld id="{D8956F02-015F-4BCA-91D5-90EF966FFEFF}" type="slidenum">
              <a:rPr lang="en-US" smtClean="0"/>
              <a:t>8</a:t>
            </a:fld>
            <a:endParaRPr lang="en-US"/>
          </a:p>
        </p:txBody>
      </p:sp>
    </p:spTree>
    <p:extLst>
      <p:ext uri="{BB962C8B-B14F-4D97-AF65-F5344CB8AC3E}">
        <p14:creationId xmlns:p14="http://schemas.microsoft.com/office/powerpoint/2010/main" val="38359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both board and general meetings it is important that you run an effective meeting.  </a:t>
            </a:r>
            <a:r>
              <a:rPr lang="en-US" sz="1200" kern="1200" dirty="0">
                <a:solidFill>
                  <a:schemeClr val="tx1"/>
                </a:solidFill>
                <a:effectLst/>
                <a:latin typeface="+mn-lt"/>
                <a:ea typeface="+mn-ea"/>
                <a:cs typeface="+mn-cs"/>
              </a:rPr>
              <a:t>If you are the facilitator of the meeting, your role is to make sure those four things happen. </a:t>
            </a:r>
          </a:p>
          <a:p>
            <a:r>
              <a:rPr lang="en-US" sz="1200" kern="1200" dirty="0">
                <a:solidFill>
                  <a:schemeClr val="tx1"/>
                </a:solidFill>
                <a:effectLst/>
                <a:latin typeface="+mn-lt"/>
                <a:ea typeface="+mn-ea"/>
                <a:cs typeface="+mn-cs"/>
              </a:rPr>
              <a:t>Being the meeting facilitator does not mean you have to do everything yourself. But here’s what you as the facilitator should do to make sure the meeting is consequential, efficient, and inclusive.</a:t>
            </a:r>
          </a:p>
          <a:p>
            <a:r>
              <a:rPr lang="en-US" sz="1200" kern="1200" dirty="0">
                <a:solidFill>
                  <a:schemeClr val="tx1"/>
                </a:solidFill>
                <a:effectLst/>
                <a:latin typeface="+mn-lt"/>
                <a:ea typeface="+mn-ea"/>
                <a:cs typeface="+mn-cs"/>
              </a:rPr>
              <a:t> </a:t>
            </a:r>
          </a:p>
          <a:p>
            <a:pPr lvl="0"/>
            <a:r>
              <a:rPr lang="en-US" sz="1200" u="sng" kern="1200" dirty="0">
                <a:solidFill>
                  <a:schemeClr val="tx1"/>
                </a:solidFill>
                <a:effectLst/>
                <a:latin typeface="+mn-lt"/>
                <a:ea typeface="+mn-ea"/>
                <a:cs typeface="+mn-cs"/>
              </a:rPr>
              <a:t>Have a strong agenda</a:t>
            </a:r>
            <a:r>
              <a:rPr lang="en-US" sz="1200" kern="1200" dirty="0">
                <a:solidFill>
                  <a:schemeClr val="tx1"/>
                </a:solidFill>
                <a:effectLst/>
                <a:latin typeface="+mn-lt"/>
                <a:ea typeface="+mn-ea"/>
                <a:cs typeface="+mn-cs"/>
              </a:rPr>
              <a:t>. Invite attendees to contribute items to the agenda ahead of time, and ask specific attendees to help lead or facilitate sections. Asking someone to lead a section builds leadership and investment in making the meeting a success.</a:t>
            </a:r>
          </a:p>
          <a:p>
            <a:pPr lvl="0"/>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Engage participants in meaningful ways</a:t>
            </a:r>
            <a:r>
              <a:rPr lang="en-US" sz="1200" kern="1200" dirty="0">
                <a:solidFill>
                  <a:schemeClr val="tx1"/>
                </a:solidFill>
                <a:effectLst/>
                <a:latin typeface="+mn-lt"/>
                <a:ea typeface="+mn-ea"/>
                <a:cs typeface="+mn-cs"/>
              </a:rPr>
              <a:t>. You are responsible for structuring the meeting in a way that makes attendees say, “I mattered.” Be aware of who is contributing to conversations and who is not, and explore ways to invite everyone to share their ideas. You may find that changing the format—for example, creating opportunities for people to share in pairs or to get up and interact with the material—will bring out new voices.</a:t>
            </a:r>
          </a:p>
          <a:p>
            <a:pPr lvl="0"/>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Keep the group on track</a:t>
            </a:r>
            <a:r>
              <a:rPr lang="en-US" sz="1200" kern="1200" dirty="0">
                <a:solidFill>
                  <a:schemeClr val="tx1"/>
                </a:solidFill>
                <a:effectLst/>
                <a:latin typeface="+mn-lt"/>
                <a:ea typeface="+mn-ea"/>
                <a:cs typeface="+mn-cs"/>
              </a:rPr>
              <a:t>. You are ultimately responsible for making sure the goals of the meeting are met and that the conversation doesn’t veer off course.</a:t>
            </a:r>
          </a:p>
        </p:txBody>
      </p:sp>
      <p:sp>
        <p:nvSpPr>
          <p:cNvPr id="4" name="Slide Number Placeholder 3"/>
          <p:cNvSpPr>
            <a:spLocks noGrp="1"/>
          </p:cNvSpPr>
          <p:nvPr>
            <p:ph type="sldNum" sz="quarter" idx="10"/>
          </p:nvPr>
        </p:nvSpPr>
        <p:spPr/>
        <p:txBody>
          <a:bodyPr/>
          <a:lstStyle/>
          <a:p>
            <a:fld id="{D8956F02-015F-4BCA-91D5-90EF966FFEFF}" type="slidenum">
              <a:rPr lang="en-US" smtClean="0"/>
              <a:t>9</a:t>
            </a:fld>
            <a:endParaRPr lang="en-US"/>
          </a:p>
        </p:txBody>
      </p:sp>
    </p:spTree>
    <p:extLst>
      <p:ext uri="{BB962C8B-B14F-4D97-AF65-F5344CB8AC3E}">
        <p14:creationId xmlns:p14="http://schemas.microsoft.com/office/powerpoint/2010/main" val="288463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063999"/>
            <a:ext cx="9017000" cy="1161143"/>
          </a:xfrm>
        </p:spPr>
        <p:txBody>
          <a:bodyPr/>
          <a:lstStyle>
            <a:lvl1pPr>
              <a:defRPr sz="2400" b="0" baseline="0">
                <a:solidFill>
                  <a:schemeClr val="tx1"/>
                </a:solidFill>
              </a:defRPr>
            </a:lvl1pPr>
          </a:lstStyle>
          <a:p>
            <a:br>
              <a:rPr lang="en-US" dirty="0"/>
            </a:br>
            <a:r>
              <a:rPr lang="en-US" dirty="0"/>
              <a:t>Patricia Ross, AAUW FL President Elect</a:t>
            </a:r>
            <a:br>
              <a:rPr lang="en-US" dirty="0"/>
            </a:br>
            <a:r>
              <a:rPr lang="en-US" dirty="0"/>
              <a:t>and TEAM members</a:t>
            </a:r>
          </a:p>
        </p:txBody>
      </p:sp>
      <p:sp>
        <p:nvSpPr>
          <p:cNvPr id="5" name="Footer Placeholder 4"/>
          <p:cNvSpPr>
            <a:spLocks noGrp="1"/>
          </p:cNvSpPr>
          <p:nvPr>
            <p:ph type="ftr" sz="quarter" idx="11"/>
          </p:nvPr>
        </p:nvSpPr>
        <p:spPr>
          <a:xfrm>
            <a:off x="3124200" y="7039429"/>
            <a:ext cx="2536371" cy="526141"/>
          </a:xfrm>
          <a:prstGeom prst="rect">
            <a:avLst/>
          </a:prstGeom>
        </p:spPr>
        <p:txBody>
          <a:bodyPr/>
          <a:lstStyle/>
          <a:p>
            <a:endParaRPr lang="en-US" dirty="0"/>
          </a:p>
        </p:txBody>
      </p:sp>
      <p:sp>
        <p:nvSpPr>
          <p:cNvPr id="8" name="TextBox 7"/>
          <p:cNvSpPr txBox="1"/>
          <p:nvPr userDrawn="1"/>
        </p:nvSpPr>
        <p:spPr>
          <a:xfrm>
            <a:off x="0" y="2213429"/>
            <a:ext cx="9162288" cy="1569660"/>
          </a:xfrm>
          <a:prstGeom prst="rect">
            <a:avLst/>
          </a:prstGeom>
          <a:noFill/>
          <a:ln>
            <a:noFill/>
          </a:ln>
        </p:spPr>
        <p:txBody>
          <a:bodyPr wrap="square" rtlCol="0">
            <a:spAutoFit/>
          </a:bodyPr>
          <a:lstStyle/>
          <a:p>
            <a:pPr algn="ctr"/>
            <a:r>
              <a:rPr lang="en-US" sz="4800" b="1" dirty="0">
                <a:solidFill>
                  <a:srgbClr val="008000"/>
                </a:solidFill>
              </a:rPr>
              <a:t>Stepping Into The Future</a:t>
            </a:r>
          </a:p>
          <a:p>
            <a:pPr algn="ctr"/>
            <a:r>
              <a:rPr lang="en-US" sz="4800" b="1" dirty="0">
                <a:solidFill>
                  <a:srgbClr val="000090"/>
                </a:solidFill>
              </a:rPr>
              <a:t>Together!</a:t>
            </a:r>
          </a:p>
        </p:txBody>
      </p:sp>
      <p:pic>
        <p:nvPicPr>
          <p:cNvPr id="9" name="Picture 8" descr="FL_AAUW_hires-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34000" y="607040"/>
            <a:ext cx="3153156" cy="1315450"/>
          </a:xfrm>
          <a:prstGeom prst="rect">
            <a:avLst/>
          </a:prstGeom>
        </p:spPr>
      </p:pic>
      <p:sp>
        <p:nvSpPr>
          <p:cNvPr id="14" name="Subtitle 2"/>
          <p:cNvSpPr>
            <a:spLocks noGrp="1"/>
          </p:cNvSpPr>
          <p:nvPr>
            <p:ph type="subTitle" idx="1" hasCustomPrompt="1"/>
          </p:nvPr>
        </p:nvSpPr>
        <p:spPr>
          <a:xfrm>
            <a:off x="-54866" y="6135486"/>
            <a:ext cx="9253730" cy="707572"/>
          </a:xfrm>
          <a:solidFill>
            <a:schemeClr val="tx2">
              <a:lumMod val="75000"/>
            </a:schemeClr>
          </a:solidFill>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AAUW Florida Convention 2018</a:t>
            </a:r>
          </a:p>
          <a:p>
            <a:endParaRPr lang="en-US" dirty="0"/>
          </a:p>
        </p:txBody>
      </p:sp>
      <p:sp>
        <p:nvSpPr>
          <p:cNvPr id="15" name="Rectangle 14"/>
          <p:cNvSpPr/>
          <p:nvPr userDrawn="1"/>
        </p:nvSpPr>
        <p:spPr>
          <a:xfrm>
            <a:off x="9143" y="5841999"/>
            <a:ext cx="9189721" cy="249454"/>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1872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77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44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42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solidFill>
                  <a:srgbClr val="000090"/>
                </a:solidFill>
              </a:defRPr>
            </a:lvl1pPr>
          </a:lstStyle>
          <a:p>
            <a:r>
              <a:rPr lang="en-US" dirty="0"/>
              <a:t>Don’t Throw “That Stuff” Out!</a:t>
            </a:r>
          </a:p>
        </p:txBody>
      </p:sp>
      <p:sp>
        <p:nvSpPr>
          <p:cNvPr id="3" name="Content Placeholder 2"/>
          <p:cNvSpPr>
            <a:spLocks noGrp="1"/>
          </p:cNvSpPr>
          <p:nvPr>
            <p:ph idx="1"/>
          </p:nvPr>
        </p:nvSpPr>
        <p:spPr>
          <a:xfrm>
            <a:off x="457200" y="1704003"/>
            <a:ext cx="8229600" cy="4330020"/>
          </a:xfrm>
        </p:spPr>
        <p:txBody>
          <a:bodyPr/>
          <a:lstStyle>
            <a:lvl1pPr marL="0" marR="0" indent="0" algn="ctr" defTabSz="457200" rtl="0" eaLnBrk="1" fontAlgn="auto" latinLnBrk="0" hangingPunct="1">
              <a:lnSpc>
                <a:spcPct val="100000"/>
              </a:lnSpc>
              <a:spcBef>
                <a:spcPct val="20000"/>
              </a:spcBef>
              <a:spcAft>
                <a:spcPts val="0"/>
              </a:spcAft>
              <a:buClrTx/>
              <a:buSzTx/>
              <a:buFontTx/>
              <a:buNone/>
              <a:tabLs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a:solidFill>
                <a:srgbClr val="3366FF"/>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a:solidFill>
                <a:srgbClr val="3366FF"/>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a:solidFill>
                <a:srgbClr val="3366FF"/>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a:solidFill>
                <a:srgbClr val="3366FF"/>
              </a:solidFil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solidFill>
                  <a:srgbClr val="3366FF"/>
                </a:solidFill>
              </a:rPr>
              <a:t>It’s actually a valuable archive!</a:t>
            </a:r>
          </a:p>
          <a:p>
            <a:pPr lvl="0"/>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US" dirty="0"/>
          </a:p>
        </p:txBody>
      </p:sp>
      <p:pic>
        <p:nvPicPr>
          <p:cNvPr id="7" name="Picture 6" descr="FL_AAUW_hires-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23046" y="6247641"/>
            <a:ext cx="1248156" cy="520712"/>
          </a:xfrm>
          <a:prstGeom prst="rect">
            <a:avLst/>
          </a:prstGeom>
        </p:spPr>
      </p:pic>
      <p:sp>
        <p:nvSpPr>
          <p:cNvPr id="8" name="Subtitle 2"/>
          <p:cNvSpPr>
            <a:spLocks noGrp="1"/>
          </p:cNvSpPr>
          <p:nvPr>
            <p:ph type="subTitle" idx="13"/>
          </p:nvPr>
        </p:nvSpPr>
        <p:spPr>
          <a:xfrm>
            <a:off x="-54866" y="5841999"/>
            <a:ext cx="9253730" cy="192024"/>
          </a:xfrm>
          <a:solidFill>
            <a:schemeClr val="tx2">
              <a:lumMod val="75000"/>
            </a:schemeClr>
          </a:solidFill>
        </p:spPr>
        <p:txBody>
          <a:bodyPr>
            <a:normAutofit/>
          </a:bodyPr>
          <a:lstStyle>
            <a:lvl1pPr marL="0" indent="0" algn="ctr">
              <a:buNone/>
              <a:defRPr sz="1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Rectangle 8"/>
          <p:cNvSpPr/>
          <p:nvPr userDrawn="1"/>
        </p:nvSpPr>
        <p:spPr>
          <a:xfrm>
            <a:off x="-1" y="5649975"/>
            <a:ext cx="9189721" cy="192024"/>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302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600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91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391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9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8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8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05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399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FA021F-5DCF-7542-BA93-CC3BBA3079FD}" type="datetimeFigureOut">
              <a:rPr lang="en-US" smtClean="0"/>
              <a:t>4/29/18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7715515-FF74-A941-8029-34B20766ED28}" type="slidenum">
              <a:rPr lang="en-US" smtClean="0"/>
              <a:t>‹#›</a:t>
            </a:fld>
            <a:endParaRPr lang="en-US"/>
          </a:p>
        </p:txBody>
      </p:sp>
      <p:pic>
        <p:nvPicPr>
          <p:cNvPr id="6" name="Picture 5"/>
          <p:cNvPicPr>
            <a:picLocks noChangeAspect="1"/>
          </p:cNvPicPr>
          <p:nvPr userDrawn="1"/>
        </p:nvPicPr>
        <p:blipFill>
          <a:blip r:embed="rId2"/>
          <a:stretch>
            <a:fillRect/>
          </a:stretch>
        </p:blipFill>
        <p:spPr>
          <a:xfrm>
            <a:off x="76200" y="152400"/>
            <a:ext cx="9067800" cy="6540500"/>
          </a:xfrm>
          <a:prstGeom prst="rect">
            <a:avLst/>
          </a:prstGeom>
        </p:spPr>
      </p:pic>
    </p:spTree>
    <p:extLst>
      <p:ext uri="{BB962C8B-B14F-4D97-AF65-F5344CB8AC3E}">
        <p14:creationId xmlns:p14="http://schemas.microsoft.com/office/powerpoint/2010/main" val="224799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976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748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38085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L_AAUW_hires-2.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4023046" y="6277523"/>
            <a:ext cx="1248156" cy="520712"/>
          </a:xfrm>
          <a:prstGeom prst="rect">
            <a:avLst/>
          </a:prstGeom>
        </p:spPr>
      </p:pic>
      <p:sp>
        <p:nvSpPr>
          <p:cNvPr id="8" name="Rectangle 7"/>
          <p:cNvSpPr/>
          <p:nvPr userDrawn="1"/>
        </p:nvSpPr>
        <p:spPr>
          <a:xfrm>
            <a:off x="-1" y="5963736"/>
            <a:ext cx="9189721" cy="128016"/>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p:cNvSpPr/>
          <p:nvPr userDrawn="1"/>
        </p:nvSpPr>
        <p:spPr>
          <a:xfrm>
            <a:off x="-45721" y="6081055"/>
            <a:ext cx="9189721" cy="12801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A7715515-FF74-A941-8029-34B20766ED28}" type="slidenum">
              <a:rPr lang="en-US" smtClean="0"/>
              <a:pPr/>
              <a:t>‹#›</a:t>
            </a:fld>
            <a:endParaRPr lang="en-US" dirty="0"/>
          </a:p>
        </p:txBody>
      </p:sp>
    </p:spTree>
    <p:extLst>
      <p:ext uri="{BB962C8B-B14F-4D97-AF65-F5344CB8AC3E}">
        <p14:creationId xmlns:p14="http://schemas.microsoft.com/office/powerpoint/2010/main" val="212350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rgbClr val="00009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aauw.org/resource/diversity-and-inclusion-tool-ki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aauw.or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Patricia Ross, AAUW Florida President-Elect</a:t>
            </a:r>
            <a:br>
              <a:rPr lang="en-US" b="1" dirty="0"/>
            </a:br>
            <a:r>
              <a:rPr lang="en-US" b="1" dirty="0"/>
              <a:t>Members of the AAUW Florida Team</a:t>
            </a:r>
          </a:p>
        </p:txBody>
      </p:sp>
      <p:sp>
        <p:nvSpPr>
          <p:cNvPr id="4" name="Subtitle 2"/>
          <p:cNvSpPr>
            <a:spLocks noGrp="1"/>
          </p:cNvSpPr>
          <p:nvPr>
            <p:ph type="subTitle" idx="1"/>
          </p:nvPr>
        </p:nvSpPr>
        <p:spPr>
          <a:xfrm>
            <a:off x="-54866" y="6135486"/>
            <a:ext cx="9253730" cy="707572"/>
          </a:xfrm>
          <a:solidFill>
            <a:schemeClr val="tx2">
              <a:lumMod val="75000"/>
            </a:schemeClr>
          </a:solidFill>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solidFill>
                  <a:schemeClr val="bg1"/>
                </a:solidFill>
              </a:rPr>
              <a:t>AAUW Florida Convention 2018</a:t>
            </a:r>
          </a:p>
          <a:p>
            <a:endParaRPr lang="en-US" dirty="0"/>
          </a:p>
        </p:txBody>
      </p:sp>
    </p:spTree>
    <p:extLst>
      <p:ext uri="{BB962C8B-B14F-4D97-AF65-F5344CB8AC3E}">
        <p14:creationId xmlns:p14="http://schemas.microsoft.com/office/powerpoint/2010/main" val="125631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913" y="599799"/>
            <a:ext cx="8273038" cy="5878532"/>
          </a:xfrm>
          <a:prstGeom prst="rect">
            <a:avLst/>
          </a:prstGeom>
        </p:spPr>
        <p:txBody>
          <a:bodyPr wrap="square">
            <a:spAutoFit/>
          </a:bodyPr>
          <a:lstStyle/>
          <a:p>
            <a:pPr algn="ctr"/>
            <a:r>
              <a:rPr lang="en-US" sz="4000" b="1" dirty="0">
                <a:solidFill>
                  <a:srgbClr val="000090"/>
                </a:solidFill>
              </a:rPr>
              <a:t>GETTING TEAM MEMBERS INVOLVED</a:t>
            </a:r>
          </a:p>
          <a:p>
            <a:endParaRPr lang="en-US" b="1" dirty="0"/>
          </a:p>
          <a:p>
            <a:r>
              <a:rPr lang="en-US" sz="3200" b="1" dirty="0"/>
              <a:t>• Brainstorm solutions: go around group rather than just those that speak up </a:t>
            </a:r>
          </a:p>
          <a:p>
            <a:r>
              <a:rPr lang="en-US" sz="3200" b="1" dirty="0"/>
              <a:t>• Ask questions to involve quieter team members</a:t>
            </a:r>
            <a:br>
              <a:rPr lang="en-US" sz="3200" b="1" dirty="0"/>
            </a:br>
            <a:r>
              <a:rPr lang="en-US" sz="3200" b="1" dirty="0"/>
              <a:t>• Don’t let one person dominate; ask another person </a:t>
            </a:r>
          </a:p>
          <a:p>
            <a:r>
              <a:rPr lang="en-US" sz="3200" b="1" dirty="0"/>
              <a:t>to share </a:t>
            </a:r>
          </a:p>
          <a:p>
            <a:r>
              <a:rPr lang="en-US" sz="3200" b="1" dirty="0"/>
              <a:t>• Don’t let group get stuck on one point; summarize, determine action, move on </a:t>
            </a:r>
          </a:p>
          <a:p>
            <a:endParaRPr lang="en-US" sz="3600" b="1" baseline="30000" dirty="0">
              <a:solidFill>
                <a:srgbClr val="008000"/>
              </a:solidFill>
            </a:endParaRPr>
          </a:p>
        </p:txBody>
      </p:sp>
    </p:spTree>
    <p:extLst>
      <p:ext uri="{BB962C8B-B14F-4D97-AF65-F5344CB8AC3E}">
        <p14:creationId xmlns:p14="http://schemas.microsoft.com/office/powerpoint/2010/main" val="3389854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306" y="1730030"/>
            <a:ext cx="7988920" cy="3539430"/>
          </a:xfrm>
          <a:prstGeom prst="rect">
            <a:avLst/>
          </a:prstGeom>
        </p:spPr>
        <p:txBody>
          <a:bodyPr wrap="square">
            <a:spAutoFit/>
          </a:bodyPr>
          <a:lstStyle/>
          <a:p>
            <a:pPr algn="ctr"/>
            <a:r>
              <a:rPr lang="en-US" sz="3200" b="1" dirty="0">
                <a:solidFill>
                  <a:srgbClr val="008000"/>
                </a:solidFill>
              </a:rPr>
              <a:t>Make your meetings more effective and ensure you do things legally!</a:t>
            </a:r>
          </a:p>
          <a:p>
            <a:pPr algn="ctr"/>
            <a:endParaRPr lang="en-US" sz="3200" b="1" dirty="0"/>
          </a:p>
          <a:p>
            <a:pPr algn="ctr"/>
            <a:endParaRPr lang="en-US" sz="3200" b="1" dirty="0"/>
          </a:p>
          <a:p>
            <a:pPr algn="ctr"/>
            <a:endParaRPr lang="en-US" sz="3200" b="1" dirty="0"/>
          </a:p>
          <a:p>
            <a:pPr algn="ctr"/>
            <a:endParaRPr lang="en-US" sz="3200" b="1" dirty="0"/>
          </a:p>
          <a:p>
            <a:pPr algn="ctr"/>
            <a:r>
              <a:rPr lang="en-US" sz="3200" b="1" dirty="0"/>
              <a:t>Mimi Welch, AAUW FL Parliamentarian</a:t>
            </a:r>
          </a:p>
        </p:txBody>
      </p:sp>
      <p:sp>
        <p:nvSpPr>
          <p:cNvPr id="5" name="TextBox 4"/>
          <p:cNvSpPr txBox="1"/>
          <p:nvPr/>
        </p:nvSpPr>
        <p:spPr>
          <a:xfrm>
            <a:off x="460192" y="588946"/>
            <a:ext cx="7491913" cy="1200328"/>
          </a:xfrm>
          <a:prstGeom prst="rect">
            <a:avLst/>
          </a:prstGeom>
          <a:noFill/>
        </p:spPr>
        <p:txBody>
          <a:bodyPr wrap="square" rtlCol="0">
            <a:spAutoFit/>
          </a:bodyPr>
          <a:lstStyle/>
          <a:p>
            <a:pPr algn="ctr"/>
            <a:r>
              <a:rPr lang="en-US" sz="4800" b="1" dirty="0">
                <a:solidFill>
                  <a:srgbClr val="000090"/>
                </a:solidFill>
                <a:latin typeface="+mj-lt"/>
              </a:rPr>
              <a:t>ROBERT’S RULES OF ORDER</a:t>
            </a:r>
            <a:endParaRPr lang="en-US" sz="4800" b="1" baseline="30000" dirty="0">
              <a:solidFill>
                <a:srgbClr val="000090"/>
              </a:solidFill>
              <a:latin typeface="+mj-lt"/>
            </a:endParaRPr>
          </a:p>
          <a:p>
            <a:pPr algn="ctr"/>
            <a:endParaRPr lang="en-US" sz="3600" b="1" baseline="30000" dirty="0">
              <a:solidFill>
                <a:srgbClr val="000090"/>
              </a:solidFill>
              <a:latin typeface="+mj-lt"/>
            </a:endParaRPr>
          </a:p>
        </p:txBody>
      </p:sp>
    </p:spTree>
    <p:extLst>
      <p:ext uri="{BB962C8B-B14F-4D97-AF65-F5344CB8AC3E}">
        <p14:creationId xmlns:p14="http://schemas.microsoft.com/office/powerpoint/2010/main" val="56450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934365"/>
            <a:ext cx="7772400" cy="4791616"/>
          </a:xfrm>
        </p:spPr>
        <p:txBody>
          <a:bodyPr>
            <a:normAutofit/>
          </a:bodyPr>
          <a:lstStyle/>
          <a:p>
            <a:endParaRPr lang="en-US" dirty="0"/>
          </a:p>
        </p:txBody>
      </p:sp>
      <p:pic>
        <p:nvPicPr>
          <p:cNvPr id="5" name="Picture 4" descr="Strategic-Plan-April18-nsa.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5033" y="1041250"/>
            <a:ext cx="6298114" cy="4866724"/>
          </a:xfrm>
          <a:prstGeom prst="rect">
            <a:avLst/>
          </a:prstGeom>
        </p:spPr>
      </p:pic>
    </p:spTree>
    <p:extLst>
      <p:ext uri="{BB962C8B-B14F-4D97-AF65-F5344CB8AC3E}">
        <p14:creationId xmlns:p14="http://schemas.microsoft.com/office/powerpoint/2010/main" val="295598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egic-Plan-April18-nsa.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2524" y="559896"/>
            <a:ext cx="7137071" cy="5352803"/>
          </a:xfrm>
          <a:prstGeom prst="rect">
            <a:avLst/>
          </a:prstGeom>
        </p:spPr>
      </p:pic>
    </p:spTree>
    <p:extLst>
      <p:ext uri="{BB962C8B-B14F-4D97-AF65-F5344CB8AC3E}">
        <p14:creationId xmlns:p14="http://schemas.microsoft.com/office/powerpoint/2010/main" val="22324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2304" y="136259"/>
            <a:ext cx="3705223" cy="4247317"/>
          </a:xfrm>
          <a:prstGeom prst="rect">
            <a:avLst/>
          </a:prstGeom>
          <a:solidFill>
            <a:srgbClr val="F8F8F8">
              <a:alpha val="40000"/>
            </a:srgbClr>
          </a:solidFill>
        </p:spPr>
        <p:txBody>
          <a:bodyPr wrap="square" lIns="164592" rtlCol="0">
            <a:spAutoFit/>
          </a:bodyPr>
          <a:lstStyle/>
          <a:p>
            <a:r>
              <a:rPr lang="en-US" sz="5400" b="1" dirty="0">
                <a:solidFill>
                  <a:schemeClr val="accent2"/>
                </a:solidFill>
              </a:rPr>
              <a:t>S</a:t>
            </a:r>
            <a:r>
              <a:rPr lang="en-US" sz="5400" dirty="0">
                <a:solidFill>
                  <a:schemeClr val="accent2"/>
                </a:solidFill>
              </a:rPr>
              <a:t>pecific</a:t>
            </a:r>
          </a:p>
          <a:p>
            <a:r>
              <a:rPr lang="en-US" sz="5400" b="1" dirty="0"/>
              <a:t>M</a:t>
            </a:r>
            <a:r>
              <a:rPr lang="en-US" sz="5400" dirty="0"/>
              <a:t>easurable</a:t>
            </a:r>
          </a:p>
          <a:p>
            <a:r>
              <a:rPr lang="en-US" sz="5400" b="1" dirty="0">
                <a:solidFill>
                  <a:schemeClr val="accent3"/>
                </a:solidFill>
              </a:rPr>
              <a:t>A</a:t>
            </a:r>
            <a:r>
              <a:rPr lang="en-US" sz="5400" dirty="0">
                <a:solidFill>
                  <a:schemeClr val="accent3"/>
                </a:solidFill>
              </a:rPr>
              <a:t>chievable</a:t>
            </a:r>
          </a:p>
          <a:p>
            <a:r>
              <a:rPr lang="en-US" sz="5400" b="1" dirty="0">
                <a:solidFill>
                  <a:schemeClr val="accent4"/>
                </a:solidFill>
              </a:rPr>
              <a:t>R</a:t>
            </a:r>
            <a:r>
              <a:rPr lang="en-US" sz="5400" dirty="0">
                <a:solidFill>
                  <a:schemeClr val="accent4"/>
                </a:solidFill>
              </a:rPr>
              <a:t>elevant</a:t>
            </a:r>
          </a:p>
          <a:p>
            <a:r>
              <a:rPr lang="en-US" sz="5400" b="1" dirty="0">
                <a:solidFill>
                  <a:schemeClr val="tx2"/>
                </a:solidFill>
              </a:rPr>
              <a:t>T</a:t>
            </a:r>
            <a:r>
              <a:rPr lang="en-US" sz="5400" dirty="0">
                <a:solidFill>
                  <a:schemeClr val="tx2"/>
                </a:solidFill>
              </a:rPr>
              <a:t>ime-bound</a:t>
            </a:r>
          </a:p>
        </p:txBody>
      </p:sp>
      <p:sp>
        <p:nvSpPr>
          <p:cNvPr id="5" name="TextBox 4"/>
          <p:cNvSpPr txBox="1"/>
          <p:nvPr/>
        </p:nvSpPr>
        <p:spPr>
          <a:xfrm>
            <a:off x="527125" y="4612445"/>
            <a:ext cx="8090402" cy="1938992"/>
          </a:xfrm>
          <a:prstGeom prst="rect">
            <a:avLst/>
          </a:prstGeom>
          <a:solidFill>
            <a:srgbClr val="F8F8F8">
              <a:alpha val="40000"/>
            </a:srgbClr>
          </a:solidFill>
        </p:spPr>
        <p:txBody>
          <a:bodyPr wrap="square" lIns="640080" tIns="91440" rIns="182880" bIns="182880" rtlCol="0">
            <a:spAutoFit/>
          </a:bodyPr>
          <a:lstStyle/>
          <a:p>
            <a:r>
              <a:rPr lang="en-US" sz="3600" b="1" dirty="0">
                <a:solidFill>
                  <a:srgbClr val="010401"/>
                </a:solidFill>
              </a:rPr>
              <a:t>Branch members will work together </a:t>
            </a:r>
            <a:br>
              <a:rPr lang="en-US" sz="3600" b="1" dirty="0">
                <a:solidFill>
                  <a:srgbClr val="010401"/>
                </a:solidFill>
              </a:rPr>
            </a:br>
            <a:r>
              <a:rPr lang="en-US" sz="3600" b="1" dirty="0">
                <a:solidFill>
                  <a:srgbClr val="010401"/>
                </a:solidFill>
              </a:rPr>
              <a:t>to increase branch membership by </a:t>
            </a:r>
            <a:br>
              <a:rPr lang="en-US" sz="3600" b="1" dirty="0">
                <a:solidFill>
                  <a:srgbClr val="010401"/>
                </a:solidFill>
              </a:rPr>
            </a:br>
            <a:r>
              <a:rPr lang="en-US" sz="3600" b="1" dirty="0">
                <a:solidFill>
                  <a:srgbClr val="010401"/>
                </a:solidFill>
              </a:rPr>
              <a:t>20 percent by June 2019. </a:t>
            </a:r>
            <a:endParaRPr lang="en-US" sz="3600" b="1" dirty="0">
              <a:solidFill>
                <a:schemeClr val="tx2"/>
              </a:solidFill>
            </a:endParaRPr>
          </a:p>
        </p:txBody>
      </p:sp>
    </p:spTree>
    <p:extLst>
      <p:ext uri="{BB962C8B-B14F-4D97-AF65-F5344CB8AC3E}">
        <p14:creationId xmlns:p14="http://schemas.microsoft.com/office/powerpoint/2010/main" val="21776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9167"/>
            <a:ext cx="8077200" cy="402166"/>
          </a:xfrm>
        </p:spPr>
        <p:txBody>
          <a:bodyPr>
            <a:normAutofit fontScale="90000"/>
          </a:bodyPr>
          <a:lstStyle/>
          <a:p>
            <a:pPr algn="l"/>
            <a:br>
              <a:rPr lang="en-US" b="1" dirty="0">
                <a:solidFill>
                  <a:srgbClr val="953735"/>
                </a:solidFill>
              </a:rPr>
            </a:br>
            <a:r>
              <a:rPr lang="en-US" b="1" dirty="0"/>
              <a:t>Work with Other </a:t>
            </a:r>
            <a:br>
              <a:rPr lang="en-US" b="1" dirty="0"/>
            </a:br>
            <a:r>
              <a:rPr lang="en-US" b="1" dirty="0"/>
              <a:t>Community Groups</a:t>
            </a:r>
          </a:p>
        </p:txBody>
      </p:sp>
      <p:sp>
        <p:nvSpPr>
          <p:cNvPr id="3" name="Content Placeholder 2"/>
          <p:cNvSpPr>
            <a:spLocks noGrp="1"/>
          </p:cNvSpPr>
          <p:nvPr>
            <p:ph idx="1"/>
          </p:nvPr>
        </p:nvSpPr>
        <p:spPr>
          <a:xfrm>
            <a:off x="457200" y="1924050"/>
            <a:ext cx="8229600" cy="4095750"/>
          </a:xfrm>
        </p:spPr>
        <p:txBody>
          <a:bodyPr>
            <a:normAutofit fontScale="92500" lnSpcReduction="10000"/>
          </a:bodyPr>
          <a:lstStyle/>
          <a:p>
            <a:r>
              <a:rPr lang="en-US" sz="2800" dirty="0"/>
              <a:t>Other groups share our goals.   Work with them on a project that builds on that shared interest.</a:t>
            </a:r>
          </a:p>
          <a:p>
            <a:pPr marL="0" indent="0">
              <a:buNone/>
            </a:pPr>
            <a:r>
              <a:rPr lang="en-US" sz="2800" dirty="0"/>
              <a:t> </a:t>
            </a:r>
          </a:p>
          <a:p>
            <a:r>
              <a:rPr lang="en-US" sz="2800" dirty="0"/>
              <a:t>Collaborating with other groups can make projects more affordable and bring skills we need for a successful program.</a:t>
            </a:r>
          </a:p>
          <a:p>
            <a:endParaRPr lang="en-US" sz="2800" dirty="0"/>
          </a:p>
          <a:p>
            <a:r>
              <a:rPr lang="en-US" sz="2800" dirty="0"/>
              <a:t>A program or project is a “date”, not a “marriage”.  You can work with several different organizations on different projects that reflect those shared interests.</a:t>
            </a:r>
          </a:p>
          <a:p>
            <a:endParaRPr lang="en-US" dirty="0"/>
          </a:p>
          <a:p>
            <a:pPr marL="0" indent="0">
              <a:buNone/>
            </a:pPr>
            <a:endParaRPr lang="en-US" dirty="0"/>
          </a:p>
        </p:txBody>
      </p:sp>
    </p:spTree>
    <p:extLst>
      <p:ext uri="{BB962C8B-B14F-4D97-AF65-F5344CB8AC3E}">
        <p14:creationId xmlns:p14="http://schemas.microsoft.com/office/powerpoint/2010/main" val="385264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306" y="1730030"/>
            <a:ext cx="7988920" cy="3416319"/>
          </a:xfrm>
          <a:prstGeom prst="rect">
            <a:avLst/>
          </a:prstGeom>
        </p:spPr>
        <p:txBody>
          <a:bodyPr wrap="square">
            <a:spAutoFit/>
          </a:bodyPr>
          <a:lstStyle/>
          <a:p>
            <a:endParaRPr lang="en-US" sz="3600" b="1" baseline="30000" dirty="0"/>
          </a:p>
          <a:p>
            <a:r>
              <a:rPr lang="en-US" sz="3200" b="1" baseline="30000" dirty="0"/>
              <a:t>• I can do it better myself</a:t>
            </a:r>
          </a:p>
          <a:p>
            <a:endParaRPr lang="en-US" sz="3200" b="1" baseline="30000" dirty="0"/>
          </a:p>
          <a:p>
            <a:r>
              <a:rPr lang="en-US" sz="3200" b="1" baseline="30000" dirty="0"/>
              <a:t>• People don’t follow through</a:t>
            </a:r>
          </a:p>
          <a:p>
            <a:endParaRPr lang="en-US" sz="3200" b="1" baseline="30000" dirty="0"/>
          </a:p>
          <a:p>
            <a:r>
              <a:rPr lang="en-US" sz="3200" b="1" baseline="30000" dirty="0"/>
              <a:t>• People will think I don’t want to do the work myself</a:t>
            </a:r>
          </a:p>
          <a:p>
            <a:endParaRPr lang="en-US" sz="3200" b="1" baseline="30000" dirty="0"/>
          </a:p>
          <a:p>
            <a:r>
              <a:rPr lang="en-US" sz="3200" b="1" baseline="30000" dirty="0"/>
              <a:t>• I am not open to different ways of doing things</a:t>
            </a:r>
          </a:p>
          <a:p>
            <a:endParaRPr lang="en-US" sz="3200" b="1" baseline="30000" dirty="0"/>
          </a:p>
          <a:p>
            <a:r>
              <a:rPr lang="en-US" sz="3200" b="1" baseline="30000" dirty="0"/>
              <a:t>• Delegation is way too much work</a:t>
            </a:r>
            <a:endParaRPr lang="en-US" sz="3200" b="1" dirty="0"/>
          </a:p>
        </p:txBody>
      </p:sp>
      <p:sp>
        <p:nvSpPr>
          <p:cNvPr id="5" name="TextBox 4"/>
          <p:cNvSpPr txBox="1"/>
          <p:nvPr/>
        </p:nvSpPr>
        <p:spPr>
          <a:xfrm>
            <a:off x="736306" y="666888"/>
            <a:ext cx="7491913" cy="707886"/>
          </a:xfrm>
          <a:prstGeom prst="rect">
            <a:avLst/>
          </a:prstGeom>
          <a:noFill/>
        </p:spPr>
        <p:txBody>
          <a:bodyPr wrap="square" rtlCol="0">
            <a:spAutoFit/>
          </a:bodyPr>
          <a:lstStyle/>
          <a:p>
            <a:pPr algn="ctr"/>
            <a:r>
              <a:rPr lang="en-US" sz="6000" b="1" baseline="30000" dirty="0">
                <a:solidFill>
                  <a:srgbClr val="000090"/>
                </a:solidFill>
                <a:latin typeface="+mj-lt"/>
              </a:rPr>
              <a:t>DELEGATION</a:t>
            </a:r>
          </a:p>
        </p:txBody>
      </p:sp>
      <p:sp>
        <p:nvSpPr>
          <p:cNvPr id="2" name="TextBox 1"/>
          <p:cNvSpPr txBox="1"/>
          <p:nvPr/>
        </p:nvSpPr>
        <p:spPr>
          <a:xfrm>
            <a:off x="1444116" y="1213877"/>
            <a:ext cx="5278498" cy="523220"/>
          </a:xfrm>
          <a:prstGeom prst="rect">
            <a:avLst/>
          </a:prstGeom>
          <a:noFill/>
        </p:spPr>
        <p:txBody>
          <a:bodyPr wrap="square" rtlCol="0">
            <a:spAutoFit/>
          </a:bodyPr>
          <a:lstStyle/>
          <a:p>
            <a:r>
              <a:rPr lang="en-US" sz="2800" b="1" dirty="0">
                <a:solidFill>
                  <a:srgbClr val="008000"/>
                </a:solidFill>
              </a:rPr>
              <a:t>Barriers to delegation include:</a:t>
            </a:r>
          </a:p>
        </p:txBody>
      </p:sp>
    </p:spTree>
    <p:extLst>
      <p:ext uri="{BB962C8B-B14F-4D97-AF65-F5344CB8AC3E}">
        <p14:creationId xmlns:p14="http://schemas.microsoft.com/office/powerpoint/2010/main" val="3179128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913" y="599799"/>
            <a:ext cx="8273038" cy="5304016"/>
          </a:xfrm>
          <a:prstGeom prst="rect">
            <a:avLst/>
          </a:prstGeom>
        </p:spPr>
        <p:txBody>
          <a:bodyPr wrap="square">
            <a:spAutoFit/>
          </a:bodyPr>
          <a:lstStyle/>
          <a:p>
            <a:pPr algn="ctr"/>
            <a:r>
              <a:rPr lang="en-US" sz="6000" b="1" baseline="30000" dirty="0">
                <a:solidFill>
                  <a:srgbClr val="000090"/>
                </a:solidFill>
              </a:rPr>
              <a:t>DELEGATION</a:t>
            </a:r>
          </a:p>
          <a:p>
            <a:pPr algn="ctr"/>
            <a:r>
              <a:rPr lang="en-US" sz="4800" b="1" baseline="30000" dirty="0">
                <a:solidFill>
                  <a:srgbClr val="008000"/>
                </a:solidFill>
              </a:rPr>
              <a:t>JUMP IN, JUST DO IT!!</a:t>
            </a:r>
          </a:p>
          <a:p>
            <a:endParaRPr lang="en-US" sz="3200" b="1" baseline="30000" dirty="0">
              <a:solidFill>
                <a:srgbClr val="008000"/>
              </a:solidFill>
            </a:endParaRPr>
          </a:p>
          <a:p>
            <a:r>
              <a:rPr lang="en-US" sz="3200" b="1" baseline="30000" dirty="0"/>
              <a:t>• Be clear on what you are asking</a:t>
            </a:r>
          </a:p>
          <a:p>
            <a:endParaRPr lang="en-US" sz="3200" b="1" baseline="30000" dirty="0"/>
          </a:p>
          <a:p>
            <a:r>
              <a:rPr lang="en-US" sz="3200" b="1" baseline="30000" dirty="0"/>
              <a:t>• Delegate the objective, not the procedure: don’t</a:t>
            </a:r>
            <a:r>
              <a:rPr lang="en-US" sz="3200" b="1" dirty="0"/>
              <a:t> </a:t>
            </a:r>
            <a:r>
              <a:rPr lang="en-US" sz="3200" b="1" baseline="30000" dirty="0"/>
              <a:t>micromanage</a:t>
            </a:r>
          </a:p>
          <a:p>
            <a:endParaRPr lang="en-US" sz="3200" b="1" baseline="30000" dirty="0"/>
          </a:p>
          <a:p>
            <a:r>
              <a:rPr lang="en-US" sz="3200" b="1" baseline="30000" dirty="0"/>
              <a:t>• How can I help you?</a:t>
            </a:r>
          </a:p>
          <a:p>
            <a:endParaRPr lang="en-US" sz="3200" b="1" baseline="30000" dirty="0"/>
          </a:p>
          <a:p>
            <a:r>
              <a:rPr lang="en-US" sz="3200" b="1" baseline="30000" dirty="0"/>
              <a:t>• Be patient – remember you asked them to do it</a:t>
            </a:r>
          </a:p>
          <a:p>
            <a:endParaRPr lang="en-US" sz="3200" b="1" baseline="30000" dirty="0"/>
          </a:p>
          <a:p>
            <a:r>
              <a:rPr lang="en-US" sz="3200" b="1" baseline="30000" dirty="0"/>
              <a:t>• Be prepared for difficulties – help but try not to take task back</a:t>
            </a:r>
          </a:p>
          <a:p>
            <a:endParaRPr lang="en-US" sz="3200" b="1" baseline="30000" dirty="0"/>
          </a:p>
          <a:p>
            <a:r>
              <a:rPr lang="en-US" sz="3200" b="1" baseline="30000" dirty="0"/>
              <a:t>• Say "Thank You.“ (again and again!)</a:t>
            </a:r>
            <a:endParaRPr lang="en-US" sz="3200" b="1" dirty="0"/>
          </a:p>
        </p:txBody>
      </p:sp>
    </p:spTree>
    <p:extLst>
      <p:ext uri="{BB962C8B-B14F-4D97-AF65-F5344CB8AC3E}">
        <p14:creationId xmlns:p14="http://schemas.microsoft.com/office/powerpoint/2010/main" val="4108872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3752"/>
            <a:ext cx="8229600" cy="4904241"/>
          </a:xfrm>
        </p:spPr>
        <p:txBody>
          <a:bodyPr>
            <a:normAutofit fontScale="47500" lnSpcReduction="20000"/>
          </a:bodyPr>
          <a:lstStyle/>
          <a:p>
            <a:pPr marL="0" indent="0">
              <a:buNone/>
            </a:pPr>
            <a:r>
              <a:rPr lang="en-US" sz="5800" b="1" dirty="0">
                <a:solidFill>
                  <a:srgbClr val="008000"/>
                </a:solidFill>
              </a:rPr>
              <a:t>CURRENT</a:t>
            </a:r>
            <a:r>
              <a:rPr lang="en-US" sz="5800" dirty="0">
                <a:solidFill>
                  <a:srgbClr val="008000"/>
                </a:solidFill>
              </a:rPr>
              <a:t> </a:t>
            </a:r>
          </a:p>
          <a:p>
            <a:r>
              <a:rPr lang="en-US" sz="5800" dirty="0"/>
              <a:t> Many Repeats</a:t>
            </a:r>
          </a:p>
          <a:p>
            <a:r>
              <a:rPr lang="en-US" sz="5800" dirty="0"/>
              <a:t>Job Skills Training</a:t>
            </a:r>
          </a:p>
          <a:p>
            <a:r>
              <a:rPr lang="en-US" sz="5800" dirty="0"/>
              <a:t>“This is how we do it here”</a:t>
            </a:r>
          </a:p>
          <a:p>
            <a:r>
              <a:rPr lang="en-US" sz="5800" dirty="0"/>
              <a:t>Too New, Too Young, Too To! </a:t>
            </a:r>
          </a:p>
          <a:p>
            <a:endParaRPr lang="en-US" sz="5800" dirty="0"/>
          </a:p>
          <a:p>
            <a:pPr marL="0" indent="0">
              <a:buNone/>
            </a:pPr>
            <a:r>
              <a:rPr lang="en-US" sz="5800" b="1" dirty="0">
                <a:solidFill>
                  <a:srgbClr val="008000"/>
                </a:solidFill>
              </a:rPr>
              <a:t>FUTURE </a:t>
            </a:r>
          </a:p>
          <a:p>
            <a:r>
              <a:rPr lang="en-US" sz="5800" dirty="0"/>
              <a:t>Teach the AAUW History </a:t>
            </a:r>
          </a:p>
          <a:p>
            <a:r>
              <a:rPr lang="en-US" sz="5800" dirty="0"/>
              <a:t>Identify Talent </a:t>
            </a:r>
          </a:p>
          <a:p>
            <a:r>
              <a:rPr lang="en-US" sz="5800" dirty="0"/>
              <a:t> Take yourself out of the Equation! </a:t>
            </a:r>
          </a:p>
          <a:p>
            <a:r>
              <a:rPr lang="en-US" sz="5800" dirty="0"/>
              <a:t> Mentor/Partner (Not Tell What to Do!) </a:t>
            </a:r>
          </a:p>
          <a:p>
            <a:endParaRPr lang="en-US" dirty="0"/>
          </a:p>
        </p:txBody>
      </p:sp>
      <p:sp>
        <p:nvSpPr>
          <p:cNvPr id="4" name="Title 3"/>
          <p:cNvSpPr>
            <a:spLocks noGrp="1"/>
          </p:cNvSpPr>
          <p:nvPr>
            <p:ph type="title"/>
          </p:nvPr>
        </p:nvSpPr>
        <p:spPr>
          <a:xfrm>
            <a:off x="316083" y="433408"/>
            <a:ext cx="8229600" cy="836755"/>
          </a:xfrm>
        </p:spPr>
        <p:txBody>
          <a:bodyPr>
            <a:normAutofit fontScale="90000"/>
          </a:bodyPr>
          <a:lstStyle/>
          <a:p>
            <a:r>
              <a:rPr lang="en-US" b="1" dirty="0"/>
              <a:t>WHAT DO WE DO NOW? </a:t>
            </a:r>
            <a:br>
              <a:rPr lang="en-US" b="1" dirty="0"/>
            </a:br>
            <a:endParaRPr lang="en-US" b="1" dirty="0"/>
          </a:p>
        </p:txBody>
      </p:sp>
    </p:spTree>
    <p:extLst>
      <p:ext uri="{BB962C8B-B14F-4D97-AF65-F5344CB8AC3E}">
        <p14:creationId xmlns:p14="http://schemas.microsoft.com/office/powerpoint/2010/main" val="429118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669"/>
            <a:ext cx="8229600" cy="1141531"/>
          </a:xfrm>
        </p:spPr>
        <p:txBody>
          <a:bodyPr>
            <a:noAutofit/>
          </a:bodyPr>
          <a:lstStyle/>
          <a:p>
            <a:r>
              <a:rPr lang="en-US" sz="3600" b="1" dirty="0"/>
              <a:t>WHY DO WE NEED LEADERSHIP DEVELOPMENT? </a:t>
            </a:r>
            <a:br>
              <a:rPr lang="en-US" sz="3600" b="1" dirty="0"/>
            </a:br>
            <a:endParaRPr lang="en-US" sz="3600"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500" b="1" dirty="0"/>
              <a:t> Reinvigorate our Branches, State, National Organizations. </a:t>
            </a:r>
          </a:p>
          <a:p>
            <a:pPr marL="0" indent="0">
              <a:buNone/>
            </a:pPr>
            <a:endParaRPr lang="en-US" sz="3500" b="1" dirty="0"/>
          </a:p>
          <a:p>
            <a:pPr marL="0" indent="0">
              <a:buNone/>
            </a:pPr>
            <a:r>
              <a:rPr lang="en-US" sz="3500" b="1" dirty="0"/>
              <a:t> Have Leadership Succession in Place to Keep Our Organization Going </a:t>
            </a:r>
          </a:p>
          <a:p>
            <a:pPr marL="0" indent="0">
              <a:buNone/>
            </a:pPr>
            <a:endParaRPr lang="en-US" sz="3500" b="1" dirty="0"/>
          </a:p>
          <a:p>
            <a:pPr marL="0" indent="0">
              <a:buNone/>
            </a:pPr>
            <a:r>
              <a:rPr lang="en-US" sz="3500" b="1" dirty="0"/>
              <a:t> Create new member opportunities that will feed into the pipeline. </a:t>
            </a:r>
          </a:p>
          <a:p>
            <a:pPr marL="0" indent="0">
              <a:buNone/>
            </a:pPr>
            <a:endParaRPr lang="en-US" b="1" dirty="0"/>
          </a:p>
        </p:txBody>
      </p:sp>
    </p:spTree>
    <p:extLst>
      <p:ext uri="{BB962C8B-B14F-4D97-AF65-F5344CB8AC3E}">
        <p14:creationId xmlns:p14="http://schemas.microsoft.com/office/powerpoint/2010/main" val="404355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We Are:</a:t>
            </a:r>
          </a:p>
        </p:txBody>
      </p:sp>
      <p:sp>
        <p:nvSpPr>
          <p:cNvPr id="3" name="Content Placeholder 2"/>
          <p:cNvSpPr>
            <a:spLocks noGrp="1"/>
          </p:cNvSpPr>
          <p:nvPr>
            <p:ph sz="half" idx="1"/>
          </p:nvPr>
        </p:nvSpPr>
        <p:spPr>
          <a:xfrm>
            <a:off x="457200" y="1417638"/>
            <a:ext cx="4038600" cy="4573775"/>
          </a:xfrm>
        </p:spPr>
        <p:txBody>
          <a:bodyPr/>
          <a:lstStyle/>
          <a:p>
            <a:pPr marL="0" indent="0">
              <a:buNone/>
            </a:pPr>
            <a:r>
              <a:rPr lang="en-US" sz="3600" b="1" dirty="0"/>
              <a:t>AAUW advances equity for women and girls through</a:t>
            </a:r>
          </a:p>
          <a:p>
            <a:r>
              <a:rPr lang="en-US" sz="3600" b="1" dirty="0">
                <a:solidFill>
                  <a:srgbClr val="0000FF"/>
                </a:solidFill>
              </a:rPr>
              <a:t>Advocacy,</a:t>
            </a:r>
          </a:p>
          <a:p>
            <a:r>
              <a:rPr lang="en-US" sz="3600" b="1" dirty="0">
                <a:solidFill>
                  <a:srgbClr val="008000"/>
                </a:solidFill>
              </a:rPr>
              <a:t>Education,</a:t>
            </a:r>
          </a:p>
          <a:p>
            <a:r>
              <a:rPr lang="en-US" sz="3600" b="1" dirty="0">
                <a:solidFill>
                  <a:srgbClr val="0000FF"/>
                </a:solidFill>
              </a:rPr>
              <a:t>Philanthropy,</a:t>
            </a:r>
          </a:p>
          <a:p>
            <a:r>
              <a:rPr lang="en-US" sz="3600" b="1" dirty="0">
                <a:solidFill>
                  <a:srgbClr val="008000"/>
                </a:solidFill>
              </a:rPr>
              <a:t>Research</a:t>
            </a:r>
          </a:p>
          <a:p>
            <a:endParaRPr lang="en-US" dirty="0"/>
          </a:p>
        </p:txBody>
      </p:sp>
      <p:sp>
        <p:nvSpPr>
          <p:cNvPr id="4" name="Content Placeholder 3"/>
          <p:cNvSpPr>
            <a:spLocks noGrp="1"/>
          </p:cNvSpPr>
          <p:nvPr>
            <p:ph sz="half" idx="2"/>
          </p:nvPr>
        </p:nvSpPr>
        <p:spPr/>
        <p:txBody>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4129136" y="1600201"/>
            <a:ext cx="4576803" cy="4021666"/>
          </a:xfrm>
          <a:prstGeom prst="rect">
            <a:avLst/>
          </a:prstGeom>
        </p:spPr>
      </p:pic>
    </p:spTree>
    <p:extLst>
      <p:ext uri="{BB962C8B-B14F-4D97-AF65-F5344CB8AC3E}">
        <p14:creationId xmlns:p14="http://schemas.microsoft.com/office/powerpoint/2010/main" val="2006989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TOOLS</a:t>
            </a:r>
          </a:p>
        </p:txBody>
      </p:sp>
      <p:sp>
        <p:nvSpPr>
          <p:cNvPr id="3" name="Content Placeholder 2"/>
          <p:cNvSpPr>
            <a:spLocks noGrp="1"/>
          </p:cNvSpPr>
          <p:nvPr>
            <p:ph idx="1"/>
          </p:nvPr>
        </p:nvSpPr>
        <p:spPr/>
        <p:txBody>
          <a:bodyPr/>
          <a:lstStyle/>
          <a:p>
            <a:pPr marL="0" indent="0" algn="ctr">
              <a:buNone/>
            </a:pPr>
            <a:r>
              <a:rPr lang="en-US" b="1" dirty="0">
                <a:solidFill>
                  <a:srgbClr val="008000"/>
                </a:solidFill>
              </a:rPr>
              <a:t>Prepare for the Upcoming Year with </a:t>
            </a:r>
          </a:p>
          <a:p>
            <a:pPr marL="0" indent="0" algn="ctr">
              <a:buNone/>
            </a:pPr>
            <a:r>
              <a:rPr lang="en-US" b="1" dirty="0">
                <a:solidFill>
                  <a:srgbClr val="008000"/>
                </a:solidFill>
              </a:rPr>
              <a:t>Board Member Transition Tools</a:t>
            </a:r>
          </a:p>
          <a:p>
            <a:pPr marL="0" indent="0" algn="ctr">
              <a:buNone/>
            </a:pPr>
            <a:endParaRPr lang="en-US" dirty="0"/>
          </a:p>
          <a:p>
            <a:pPr marL="0" indent="0">
              <a:buNone/>
            </a:pPr>
            <a:endParaRPr lang="en-US" dirty="0"/>
          </a:p>
          <a:p>
            <a:pPr marL="0" indent="0">
              <a:buNone/>
            </a:pPr>
            <a:r>
              <a:rPr lang="en-US" dirty="0" err="1"/>
              <a:t>www.aauw.org</a:t>
            </a:r>
            <a:r>
              <a:rPr lang="en-US" dirty="0"/>
              <a:t>/resource/board-member-transition-tools</a:t>
            </a:r>
          </a:p>
        </p:txBody>
      </p:sp>
    </p:spTree>
    <p:extLst>
      <p:ext uri="{BB962C8B-B14F-4D97-AF65-F5344CB8AC3E}">
        <p14:creationId xmlns:p14="http://schemas.microsoft.com/office/powerpoint/2010/main" val="272282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89" y="89368"/>
            <a:ext cx="7886700" cy="1325563"/>
          </a:xfrm>
        </p:spPr>
        <p:txBody>
          <a:bodyPr>
            <a:normAutofit fontScale="90000"/>
          </a:bodyPr>
          <a:lstStyle/>
          <a:p>
            <a:pPr algn="ctr"/>
            <a:r>
              <a:rPr lang="en-US" sz="6000" dirty="0"/>
              <a:t>Diversity and Inclusion Toolkit</a:t>
            </a:r>
          </a:p>
        </p:txBody>
      </p:sp>
      <p:sp>
        <p:nvSpPr>
          <p:cNvPr id="3" name="Content Placeholder 2"/>
          <p:cNvSpPr>
            <a:spLocks noGrp="1"/>
          </p:cNvSpPr>
          <p:nvPr>
            <p:ph idx="1"/>
          </p:nvPr>
        </p:nvSpPr>
        <p:spPr>
          <a:xfrm>
            <a:off x="625289" y="5122574"/>
            <a:ext cx="7886700" cy="367834"/>
          </a:xfrm>
        </p:spPr>
        <p:txBody>
          <a:bodyPr>
            <a:normAutofit fontScale="70000" lnSpcReduction="20000"/>
          </a:bodyPr>
          <a:lstStyle/>
          <a:p>
            <a:pPr marL="0" indent="0">
              <a:buNone/>
            </a:pPr>
            <a:r>
              <a:rPr lang="en-US" dirty="0">
                <a:hlinkClick r:id="rId3"/>
              </a:rPr>
              <a:t>http://www.aauw.org/resource/diversity-and-inclusion-tool-kit/</a:t>
            </a:r>
            <a:r>
              <a:rPr lang="en-US" dirty="0"/>
              <a:t> </a:t>
            </a:r>
          </a:p>
        </p:txBody>
      </p:sp>
    </p:spTree>
    <p:extLst>
      <p:ext uri="{BB962C8B-B14F-4D97-AF65-F5344CB8AC3E}">
        <p14:creationId xmlns:p14="http://schemas.microsoft.com/office/powerpoint/2010/main" val="1684526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REMEMBER!</a:t>
            </a:r>
          </a:p>
        </p:txBody>
      </p:sp>
      <p:sp>
        <p:nvSpPr>
          <p:cNvPr id="3" name="Content Placeholder 2"/>
          <p:cNvSpPr>
            <a:spLocks noGrp="1"/>
          </p:cNvSpPr>
          <p:nvPr>
            <p:ph idx="1"/>
          </p:nvPr>
        </p:nvSpPr>
        <p:spPr/>
        <p:txBody>
          <a:bodyPr/>
          <a:lstStyle/>
          <a:p>
            <a:pPr marL="0" indent="0">
              <a:buNone/>
            </a:pPr>
            <a:r>
              <a:rPr lang="en-US" b="1" dirty="0">
                <a:solidFill>
                  <a:srgbClr val="008000"/>
                </a:solidFill>
              </a:rPr>
              <a:t>AAUW Florida offers:</a:t>
            </a:r>
            <a:endParaRPr lang="en-US" b="1" dirty="0"/>
          </a:p>
          <a:p>
            <a:r>
              <a:rPr lang="en-US" b="1" dirty="0"/>
              <a:t>Leaders on Loan  </a:t>
            </a:r>
          </a:p>
          <a:p>
            <a:r>
              <a:rPr lang="en-US" b="1" dirty="0"/>
              <a:t>Mini-grants to support new programs</a:t>
            </a:r>
          </a:p>
          <a:p>
            <a:r>
              <a:rPr lang="en-US" b="1" dirty="0"/>
              <a:t>Leadership Development Conference Calls</a:t>
            </a:r>
          </a:p>
          <a:p>
            <a:r>
              <a:rPr lang="en-US" b="1" dirty="0"/>
              <a:t>Lobby Days Support Grants</a:t>
            </a:r>
          </a:p>
          <a:p>
            <a:r>
              <a:rPr lang="en-US" b="1" dirty="0"/>
              <a:t>Website and </a:t>
            </a:r>
            <a:r>
              <a:rPr lang="en-US" b="1" dirty="0" err="1"/>
              <a:t>Florivision</a:t>
            </a:r>
            <a:endParaRPr lang="en-US" b="1" dirty="0"/>
          </a:p>
        </p:txBody>
      </p:sp>
    </p:spTree>
    <p:extLst>
      <p:ext uri="{BB962C8B-B14F-4D97-AF65-F5344CB8AC3E}">
        <p14:creationId xmlns:p14="http://schemas.microsoft.com/office/powerpoint/2010/main" val="121472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AAUW Resources</a:t>
            </a:r>
          </a:p>
        </p:txBody>
      </p:sp>
      <p:sp>
        <p:nvSpPr>
          <p:cNvPr id="3" name="Content Placeholder 2"/>
          <p:cNvSpPr>
            <a:spLocks noGrp="1"/>
          </p:cNvSpPr>
          <p:nvPr>
            <p:ph idx="1"/>
          </p:nvPr>
        </p:nvSpPr>
        <p:spPr>
          <a:xfrm>
            <a:off x="457200" y="1417638"/>
            <a:ext cx="8229600" cy="4403944"/>
          </a:xfrm>
        </p:spPr>
        <p:txBody>
          <a:bodyPr>
            <a:normAutofit fontScale="77500" lnSpcReduction="20000"/>
          </a:bodyPr>
          <a:lstStyle/>
          <a:p>
            <a:pPr marL="0" indent="0">
              <a:buNone/>
            </a:pPr>
            <a:r>
              <a:rPr lang="en-US" b="1" dirty="0">
                <a:solidFill>
                  <a:srgbClr val="008000"/>
                </a:solidFill>
              </a:rPr>
              <a:t>There are MANY AAUW resources on the website.  Spend some time exploring!</a:t>
            </a:r>
          </a:p>
          <a:p>
            <a:r>
              <a:rPr lang="en-US" b="1" dirty="0"/>
              <a:t>Fellowships and Grants (especially Community Action Grants)</a:t>
            </a:r>
          </a:p>
          <a:p>
            <a:r>
              <a:rPr lang="en-US" b="1" dirty="0"/>
              <a:t>Outlook (If members want to receive a paper copy they can request it) The electronic goes to the email on file.</a:t>
            </a:r>
          </a:p>
          <a:p>
            <a:r>
              <a:rPr lang="en-US" b="1" dirty="0"/>
              <a:t>Other publications (Mission in Action, Washington Update, Two-Minute Activist, LAF, etc.</a:t>
            </a:r>
          </a:p>
          <a:p>
            <a:r>
              <a:rPr lang="en-US" b="1" dirty="0"/>
              <a:t>Conference Calls and Webinars</a:t>
            </a:r>
          </a:p>
          <a:p>
            <a:r>
              <a:rPr lang="en-US" b="1" dirty="0"/>
              <a:t>Help from Site Resources with developing a branch website</a:t>
            </a:r>
          </a:p>
          <a:p>
            <a:r>
              <a:rPr lang="en-US" b="1" dirty="0"/>
              <a:t>One Member One Vote (Ballots go to email on file)</a:t>
            </a:r>
          </a:p>
        </p:txBody>
      </p:sp>
    </p:spTree>
    <p:extLst>
      <p:ext uri="{BB962C8B-B14F-4D97-AF65-F5344CB8AC3E}">
        <p14:creationId xmlns:p14="http://schemas.microsoft.com/office/powerpoint/2010/main" val="95597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Action Grants</a:t>
            </a:r>
          </a:p>
        </p:txBody>
      </p:sp>
      <p:sp>
        <p:nvSpPr>
          <p:cNvPr id="3" name="Content Placeholder 2"/>
          <p:cNvSpPr>
            <a:spLocks noGrp="1"/>
          </p:cNvSpPr>
          <p:nvPr>
            <p:ph idx="1"/>
          </p:nvPr>
        </p:nvSpPr>
        <p:spPr/>
        <p:txBody>
          <a:bodyPr/>
          <a:lstStyle/>
          <a:p>
            <a:r>
              <a:rPr lang="en-US" b="1" dirty="0"/>
              <a:t>From AAUW National</a:t>
            </a:r>
          </a:p>
          <a:p>
            <a:r>
              <a:rPr lang="en-US" b="1" dirty="0"/>
              <a:t>One year ($5,000) or two year ($10,000)</a:t>
            </a:r>
          </a:p>
          <a:p>
            <a:r>
              <a:rPr lang="en-US" b="1" dirty="0"/>
              <a:t>For individuals, AAUW Branches or States, community-based nonprofits, or non-degree research projects</a:t>
            </a:r>
          </a:p>
          <a:p>
            <a:r>
              <a:rPr lang="en-US" b="1" dirty="0"/>
              <a:t>January 15</a:t>
            </a:r>
            <a:r>
              <a:rPr lang="en-US" b="1" baseline="30000" dirty="0"/>
              <a:t>th</a:t>
            </a:r>
            <a:r>
              <a:rPr lang="en-US" b="1" dirty="0"/>
              <a:t> deadline; awarded in April; payout on July 1.</a:t>
            </a:r>
          </a:p>
        </p:txBody>
      </p:sp>
    </p:spTree>
    <p:extLst>
      <p:ext uri="{BB962C8B-B14F-4D97-AF65-F5344CB8AC3E}">
        <p14:creationId xmlns:p14="http://schemas.microsoft.com/office/powerpoint/2010/main" val="253038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 Go 4 Schools</a:t>
            </a:r>
          </a:p>
        </p:txBody>
      </p:sp>
      <p:sp>
        <p:nvSpPr>
          <p:cNvPr id="5" name="TextBox 4"/>
          <p:cNvSpPr txBox="1"/>
          <p:nvPr/>
        </p:nvSpPr>
        <p:spPr>
          <a:xfrm>
            <a:off x="3582276" y="1417638"/>
            <a:ext cx="4939862" cy="3323987"/>
          </a:xfrm>
          <a:prstGeom prst="rect">
            <a:avLst/>
          </a:prstGeom>
          <a:noFill/>
        </p:spPr>
        <p:txBody>
          <a:bodyPr wrap="square" rtlCol="0">
            <a:spAutoFit/>
          </a:bodyPr>
          <a:lstStyle/>
          <a:p>
            <a:pPr marL="341313" indent="-341313">
              <a:spcAft>
                <a:spcPts val="1200"/>
              </a:spcAft>
              <a:buFont typeface="Wingdings" charset="2"/>
              <a:buChar char="§"/>
            </a:pPr>
            <a:r>
              <a:rPr lang="en-US" dirty="0"/>
              <a:t>Locally-created dance performance about negative voices</a:t>
            </a:r>
          </a:p>
          <a:p>
            <a:pPr marL="341313" indent="-341313">
              <a:spcAft>
                <a:spcPts val="1200"/>
              </a:spcAft>
              <a:buFont typeface="Wingdings" charset="2"/>
              <a:buChar char="§"/>
            </a:pPr>
            <a:r>
              <a:rPr lang="en-US" dirty="0"/>
              <a:t>AAUW brought to wider audiences</a:t>
            </a:r>
          </a:p>
          <a:p>
            <a:pPr marL="341313" indent="-341313">
              <a:spcAft>
                <a:spcPts val="1200"/>
              </a:spcAft>
              <a:buFont typeface="Wingdings" charset="2"/>
              <a:buChar char="§"/>
            </a:pPr>
            <a:r>
              <a:rPr lang="en-US" dirty="0"/>
              <a:t>Audience response at a fundraising performance</a:t>
            </a:r>
          </a:p>
          <a:p>
            <a:pPr marL="341313" indent="-341313">
              <a:spcAft>
                <a:spcPts val="1200"/>
              </a:spcAft>
              <a:buFont typeface="Wingdings" charset="2"/>
              <a:buChar char="§"/>
            </a:pPr>
            <a:r>
              <a:rPr lang="en-US" dirty="0"/>
              <a:t>Grant will provide funding for filming the performance, creating a workbook and bringing it to 1,200 middle school girls in Indian River County with the full cooperation of the School District</a:t>
            </a:r>
          </a:p>
        </p:txBody>
      </p:sp>
      <p:sp>
        <p:nvSpPr>
          <p:cNvPr id="7" name="TextBox 6"/>
          <p:cNvSpPr txBox="1"/>
          <p:nvPr/>
        </p:nvSpPr>
        <p:spPr>
          <a:xfrm>
            <a:off x="457200" y="4869792"/>
            <a:ext cx="8229600" cy="1077218"/>
          </a:xfrm>
          <a:prstGeom prst="rect">
            <a:avLst/>
          </a:prstGeom>
          <a:noFill/>
        </p:spPr>
        <p:txBody>
          <a:bodyPr wrap="square" rtlCol="0">
            <a:spAutoFit/>
          </a:bodyPr>
          <a:lstStyle/>
          <a:p>
            <a:pPr marL="227013" indent="-227013">
              <a:spcAft>
                <a:spcPts val="1200"/>
              </a:spcAft>
              <a:buFont typeface="Wingdings" charset="2"/>
              <a:buChar char="§"/>
            </a:pPr>
            <a:r>
              <a:rPr lang="en-US" dirty="0"/>
              <a:t>DVD and workbook will be the property of Amanda Cox, founder of Alchemy Dance in Orlando.</a:t>
            </a:r>
          </a:p>
          <a:p>
            <a:pPr marL="227013" indent="-227013">
              <a:buFont typeface="Wingdings" charset="2"/>
              <a:buChar char="§"/>
            </a:pPr>
            <a:r>
              <a:rPr lang="en-US" dirty="0"/>
              <a:t>Interested in bringing it to your schools?</a:t>
            </a:r>
          </a:p>
        </p:txBody>
      </p:sp>
      <p:sp>
        <p:nvSpPr>
          <p:cNvPr id="6" name="Content Placeholder 5">
            <a:extLst>
              <a:ext uri="{FF2B5EF4-FFF2-40B4-BE49-F238E27FC236}">
                <a16:creationId xmlns:a16="http://schemas.microsoft.com/office/drawing/2014/main" id="{02CA65A2-3E81-1545-BB39-85BF82241F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95071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960"/>
          </a:xfrm>
        </p:spPr>
        <p:txBody>
          <a:bodyPr/>
          <a:lstStyle/>
          <a:p>
            <a:r>
              <a:rPr lang="en-US" b="1" dirty="0"/>
              <a:t>Visibility &amp; Advocacy</a:t>
            </a:r>
          </a:p>
        </p:txBody>
      </p:sp>
      <p:sp>
        <p:nvSpPr>
          <p:cNvPr id="9" name="TextBox 8"/>
          <p:cNvSpPr txBox="1"/>
          <p:nvPr/>
        </p:nvSpPr>
        <p:spPr>
          <a:xfrm>
            <a:off x="457200" y="1235598"/>
            <a:ext cx="3275574" cy="4154983"/>
          </a:xfrm>
          <a:prstGeom prst="rect">
            <a:avLst/>
          </a:prstGeom>
          <a:noFill/>
        </p:spPr>
        <p:txBody>
          <a:bodyPr wrap="square" rtlCol="0">
            <a:spAutoFit/>
          </a:bodyPr>
          <a:lstStyle/>
          <a:p>
            <a:r>
              <a:rPr lang="en-US" sz="2400" dirty="0"/>
              <a:t>Consider letters to the editor, meetings with local representatives, proclamations, etc.  </a:t>
            </a:r>
            <a:r>
              <a:rPr lang="en-US" sz="2400" b="1" dirty="0">
                <a:solidFill>
                  <a:srgbClr val="008000"/>
                </a:solidFill>
              </a:rPr>
              <a:t>They all promote our issues and increase visibility!</a:t>
            </a:r>
          </a:p>
          <a:p>
            <a:r>
              <a:rPr lang="en-US" sz="2400" dirty="0"/>
              <a:t>And then </a:t>
            </a:r>
            <a:r>
              <a:rPr lang="en-US" sz="2400" b="1" dirty="0">
                <a:solidFill>
                  <a:srgbClr val="FF0000"/>
                </a:solidFill>
              </a:rPr>
              <a:t>SHARE: </a:t>
            </a:r>
            <a:r>
              <a:rPr lang="en-US" sz="2400" dirty="0"/>
              <a:t>on your website, ion social media in your newsletter, </a:t>
            </a:r>
            <a:r>
              <a:rPr lang="en-US" sz="2400" dirty="0" err="1"/>
              <a:t>etc</a:t>
            </a:r>
            <a:endParaRPr lang="en-US" sz="2400" dirty="0"/>
          </a:p>
        </p:txBody>
      </p:sp>
    </p:spTree>
    <p:extLst>
      <p:ext uri="{BB962C8B-B14F-4D97-AF65-F5344CB8AC3E}">
        <p14:creationId xmlns:p14="http://schemas.microsoft.com/office/powerpoint/2010/main" val="170518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Fundraising</a:t>
            </a:r>
          </a:p>
        </p:txBody>
      </p:sp>
    </p:spTree>
    <p:extLst>
      <p:ext uri="{BB962C8B-B14F-4D97-AF65-F5344CB8AC3E}">
        <p14:creationId xmlns:p14="http://schemas.microsoft.com/office/powerpoint/2010/main" val="161944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YOU ARE A LEADER, NOW WHAT?</a:t>
            </a:r>
          </a:p>
        </p:txBody>
      </p:sp>
      <p:sp>
        <p:nvSpPr>
          <p:cNvPr id="3" name="Content Placeholder 2"/>
          <p:cNvSpPr>
            <a:spLocks noGrp="1"/>
          </p:cNvSpPr>
          <p:nvPr>
            <p:ph idx="1"/>
          </p:nvPr>
        </p:nvSpPr>
        <p:spPr>
          <a:xfrm>
            <a:off x="158759" y="1217240"/>
            <a:ext cx="8855148" cy="4710189"/>
          </a:xfrm>
        </p:spPr>
        <p:txBody>
          <a:bodyPr>
            <a:normAutofit fontScale="25000" lnSpcReduction="20000"/>
          </a:bodyPr>
          <a:lstStyle/>
          <a:p>
            <a:pPr marL="0" indent="0">
              <a:buNone/>
            </a:pPr>
            <a:r>
              <a:rPr lang="en-US" sz="5100" b="1" dirty="0"/>
              <a:t> </a:t>
            </a:r>
            <a:r>
              <a:rPr lang="en-US" sz="8000" b="1" dirty="0"/>
              <a:t>What do you want to accomplish in your term? </a:t>
            </a:r>
          </a:p>
          <a:p>
            <a:pPr marL="0" indent="0">
              <a:buNone/>
            </a:pPr>
            <a:endParaRPr lang="en-US" sz="8000" b="1" dirty="0"/>
          </a:p>
          <a:p>
            <a:pPr marL="0" indent="0">
              <a:buNone/>
            </a:pPr>
            <a:r>
              <a:rPr lang="en-US" sz="8000" b="1" dirty="0"/>
              <a:t> Set inclusive goals – Plan -Plan - Plan. (strategic planning).</a:t>
            </a:r>
          </a:p>
          <a:p>
            <a:pPr marL="0" indent="0">
              <a:buNone/>
            </a:pPr>
            <a:r>
              <a:rPr lang="en-US" sz="8000" b="1" dirty="0"/>
              <a:t> </a:t>
            </a:r>
          </a:p>
          <a:p>
            <a:pPr marL="0" indent="0">
              <a:buNone/>
            </a:pPr>
            <a:r>
              <a:rPr lang="en-US" sz="8000" b="1" dirty="0"/>
              <a:t> Be long range in your goals – think about how today impacts the future. </a:t>
            </a:r>
          </a:p>
          <a:p>
            <a:pPr marL="0" indent="0">
              <a:buNone/>
            </a:pPr>
            <a:endParaRPr lang="en-US" sz="8000" b="1" dirty="0"/>
          </a:p>
          <a:p>
            <a:pPr marL="0" indent="0">
              <a:buNone/>
            </a:pPr>
            <a:r>
              <a:rPr lang="en-US" sz="8000" b="1" dirty="0"/>
              <a:t> Lead with kindness, but lead regardless. Respect!! </a:t>
            </a:r>
          </a:p>
          <a:p>
            <a:pPr marL="0" indent="0">
              <a:buNone/>
            </a:pPr>
            <a:endParaRPr lang="en-US" sz="8000" b="1" dirty="0"/>
          </a:p>
          <a:p>
            <a:pPr marL="0" indent="0">
              <a:buNone/>
            </a:pPr>
            <a:r>
              <a:rPr lang="en-US" sz="8000" b="1" dirty="0"/>
              <a:t> Collaborate - get buy in from your committees or boards.  </a:t>
            </a:r>
          </a:p>
          <a:p>
            <a:pPr marL="0" indent="0">
              <a:buNone/>
            </a:pPr>
            <a:endParaRPr lang="en-US" sz="8000" b="1" dirty="0"/>
          </a:p>
          <a:p>
            <a:pPr marL="0" indent="0">
              <a:buNone/>
            </a:pPr>
            <a:r>
              <a:rPr lang="en-US" sz="8000" b="1" dirty="0"/>
              <a:t>Welcome input, but know where you are heading. </a:t>
            </a:r>
          </a:p>
          <a:p>
            <a:pPr marL="0" indent="0">
              <a:buNone/>
            </a:pPr>
            <a:endParaRPr lang="en-US" sz="8000" b="1" dirty="0"/>
          </a:p>
          <a:p>
            <a:pPr marL="0" indent="0">
              <a:buNone/>
            </a:pPr>
            <a:r>
              <a:rPr lang="en-US" sz="8000" b="1" dirty="0"/>
              <a:t> Don’t squander the admiration of others. </a:t>
            </a:r>
          </a:p>
          <a:p>
            <a:endParaRPr lang="en-US" dirty="0"/>
          </a:p>
        </p:txBody>
      </p:sp>
    </p:spTree>
    <p:extLst>
      <p:ext uri="{BB962C8B-B14F-4D97-AF65-F5344CB8AC3E}">
        <p14:creationId xmlns:p14="http://schemas.microsoft.com/office/powerpoint/2010/main" val="249183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Make sure your contact info is up to date both on the National website and with the state!</a:t>
            </a:r>
          </a:p>
          <a:p>
            <a:endParaRPr lang="en-US" dirty="0"/>
          </a:p>
          <a:p>
            <a:r>
              <a:rPr lang="en-US" dirty="0"/>
              <a:t>Without accurate contact info, you will miss vital information which will enable you to be successful</a:t>
            </a:r>
          </a:p>
          <a:p>
            <a:endParaRPr lang="en-US" dirty="0"/>
          </a:p>
          <a:p>
            <a:r>
              <a:rPr lang="en-US" dirty="0"/>
              <a:t>If you have a website, remember to update that as well!</a:t>
            </a:r>
          </a:p>
          <a:p>
            <a:endParaRPr lang="en-US" dirty="0"/>
          </a:p>
          <a:p>
            <a:endParaRPr lang="en-US" dirty="0"/>
          </a:p>
          <a:p>
            <a:endParaRPr lang="en-US" dirty="0"/>
          </a:p>
        </p:txBody>
      </p:sp>
      <p:sp>
        <p:nvSpPr>
          <p:cNvPr id="5" name="Title 4"/>
          <p:cNvSpPr>
            <a:spLocks noGrp="1"/>
          </p:cNvSpPr>
          <p:nvPr>
            <p:ph type="title"/>
          </p:nvPr>
        </p:nvSpPr>
        <p:spPr/>
        <p:txBody>
          <a:bodyPr>
            <a:normAutofit fontScale="90000"/>
          </a:bodyPr>
          <a:lstStyle/>
          <a:p>
            <a:r>
              <a:rPr lang="en-US" b="1" dirty="0"/>
              <a:t>KEEP YOUR OFFICER AND CONTACT INFO UP-TO-DATE</a:t>
            </a:r>
          </a:p>
        </p:txBody>
      </p:sp>
    </p:spTree>
    <p:extLst>
      <p:ext uri="{BB962C8B-B14F-4D97-AF65-F5344CB8AC3E}">
        <p14:creationId xmlns:p14="http://schemas.microsoft.com/office/powerpoint/2010/main" val="30851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READ YOUR EMAIL</a:t>
            </a:r>
            <a:br>
              <a:rPr lang="en-US" b="1" dirty="0"/>
            </a:br>
            <a:r>
              <a:rPr lang="en-US" b="1" dirty="0"/>
              <a:t>AND RESPOND!</a:t>
            </a:r>
          </a:p>
        </p:txBody>
      </p:sp>
      <p:sp>
        <p:nvSpPr>
          <p:cNvPr id="3" name="Content Placeholder 2"/>
          <p:cNvSpPr>
            <a:spLocks noGrp="1"/>
          </p:cNvSpPr>
          <p:nvPr>
            <p:ph idx="1"/>
          </p:nvPr>
        </p:nvSpPr>
        <p:spPr>
          <a:xfrm>
            <a:off x="457200" y="2204143"/>
            <a:ext cx="8229600" cy="3204564"/>
          </a:xfrm>
        </p:spPr>
        <p:txBody>
          <a:bodyPr/>
          <a:lstStyle/>
          <a:p>
            <a:r>
              <a:rPr lang="en-US" dirty="0"/>
              <a:t>If you don’t have time, or are not technologically comfortable, assign a team member to summarize the info and share it with you and/or the board</a:t>
            </a:r>
          </a:p>
          <a:p>
            <a:r>
              <a:rPr lang="en-US" dirty="0"/>
              <a:t>Make sure your contact info is up to date!</a:t>
            </a:r>
          </a:p>
          <a:p>
            <a:endParaRPr lang="en-US" dirty="0"/>
          </a:p>
          <a:p>
            <a:endParaRPr lang="en-US" dirty="0"/>
          </a:p>
        </p:txBody>
      </p:sp>
    </p:spTree>
    <p:extLst>
      <p:ext uri="{BB962C8B-B14F-4D97-AF65-F5344CB8AC3E}">
        <p14:creationId xmlns:p14="http://schemas.microsoft.com/office/powerpoint/2010/main" val="36112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THE BOARD DO?</a:t>
            </a:r>
          </a:p>
        </p:txBody>
      </p:sp>
      <p:sp>
        <p:nvSpPr>
          <p:cNvPr id="3" name="Content Placeholder 2"/>
          <p:cNvSpPr>
            <a:spLocks noGrp="1"/>
          </p:cNvSpPr>
          <p:nvPr>
            <p:ph idx="1"/>
          </p:nvPr>
        </p:nvSpPr>
        <p:spPr/>
        <p:txBody>
          <a:bodyPr>
            <a:normAutofit lnSpcReduction="10000"/>
          </a:bodyPr>
          <a:lstStyle/>
          <a:p>
            <a:pPr marL="0" indent="0">
              <a:buNone/>
            </a:pPr>
            <a:r>
              <a:rPr lang="en-US" b="1" dirty="0"/>
              <a:t>Position Descriptions at </a:t>
            </a:r>
            <a:r>
              <a:rPr lang="en-US" b="1" dirty="0">
                <a:hlinkClick r:id="rId3"/>
              </a:rPr>
              <a:t>www.aauw.org</a:t>
            </a:r>
            <a:r>
              <a:rPr lang="en-US" b="1" dirty="0"/>
              <a:t>  </a:t>
            </a:r>
          </a:p>
          <a:p>
            <a:pPr marL="0" indent="0">
              <a:buNone/>
            </a:pPr>
            <a:r>
              <a:rPr lang="en-US" b="1" dirty="0"/>
              <a:t>Good descriptions that outline:</a:t>
            </a:r>
          </a:p>
          <a:p>
            <a:pPr marL="0" indent="0">
              <a:buNone/>
            </a:pPr>
            <a:endParaRPr lang="en-US" sz="2000" dirty="0"/>
          </a:p>
          <a:p>
            <a:pPr lvl="1"/>
            <a:r>
              <a:rPr lang="en-US" b="1" dirty="0"/>
              <a:t>Responsibilities to Branch</a:t>
            </a:r>
          </a:p>
          <a:p>
            <a:pPr lvl="1"/>
            <a:r>
              <a:rPr lang="en-US" b="1" dirty="0"/>
              <a:t>Responsibilities to Your State</a:t>
            </a:r>
          </a:p>
          <a:p>
            <a:pPr lvl="1"/>
            <a:r>
              <a:rPr lang="en-US" b="1" dirty="0"/>
              <a:t>Responsibilities to AAUW</a:t>
            </a:r>
          </a:p>
          <a:p>
            <a:pPr lvl="1"/>
            <a:r>
              <a:rPr lang="en-US" b="1" dirty="0"/>
              <a:t>Leadership Skill helpful to the Position</a:t>
            </a:r>
          </a:p>
          <a:p>
            <a:pPr lvl="1"/>
            <a:r>
              <a:rPr lang="en-US" b="1" dirty="0"/>
              <a:t>Time Commitments</a:t>
            </a:r>
          </a:p>
        </p:txBody>
      </p:sp>
    </p:spTree>
    <p:extLst>
      <p:ext uri="{BB962C8B-B14F-4D97-AF65-F5344CB8AC3E}">
        <p14:creationId xmlns:p14="http://schemas.microsoft.com/office/powerpoint/2010/main" val="114075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8000"/>
                </a:solidFill>
              </a:rPr>
              <a:t>Bylaws</a:t>
            </a:r>
          </a:p>
        </p:txBody>
      </p:sp>
      <p:sp>
        <p:nvSpPr>
          <p:cNvPr id="3" name="Content Placeholder 2"/>
          <p:cNvSpPr>
            <a:spLocks noGrp="1"/>
          </p:cNvSpPr>
          <p:nvPr>
            <p:ph idx="1"/>
          </p:nvPr>
        </p:nvSpPr>
        <p:spPr>
          <a:xfrm>
            <a:off x="457200" y="1201269"/>
            <a:ext cx="8229600" cy="4691532"/>
          </a:xfrm>
        </p:spPr>
        <p:txBody>
          <a:bodyPr>
            <a:normAutofit fontScale="85000" lnSpcReduction="20000"/>
          </a:bodyPr>
          <a:lstStyle/>
          <a:p>
            <a:pPr marL="0" indent="0" algn="ctr">
              <a:buNone/>
            </a:pPr>
            <a:r>
              <a:rPr lang="en-US" sz="4000" b="1" dirty="0"/>
              <a:t>The rules of the game</a:t>
            </a:r>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lgn="ctr">
              <a:buNone/>
            </a:pPr>
            <a:r>
              <a:rPr lang="en-US" sz="2800" b="1" dirty="0"/>
              <a:t>	AAUW FL Bylaws Chair (2018-20): Virginia </a:t>
            </a:r>
            <a:r>
              <a:rPr lang="en-US" sz="2800" b="1" dirty="0" err="1"/>
              <a:t>Farace</a:t>
            </a:r>
            <a:r>
              <a:rPr lang="en-US" sz="2800" b="1" dirty="0"/>
              <a:t>	</a:t>
            </a:r>
          </a:p>
        </p:txBody>
      </p:sp>
    </p:spTree>
    <p:extLst>
      <p:ext uri="{BB962C8B-B14F-4D97-AF65-F5344CB8AC3E}">
        <p14:creationId xmlns:p14="http://schemas.microsoft.com/office/powerpoint/2010/main" val="226662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85332" y="193280"/>
            <a:ext cx="7261653" cy="6093975"/>
          </a:xfrm>
          <a:prstGeom prst="rect">
            <a:avLst/>
          </a:prstGeom>
          <a:noFill/>
        </p:spPr>
        <p:txBody>
          <a:bodyPr wrap="square" rtlCol="0">
            <a:spAutoFit/>
          </a:bodyPr>
          <a:lstStyle/>
          <a:p>
            <a:pPr algn="ctr"/>
            <a:r>
              <a:rPr lang="en-US" sz="4800" b="1" dirty="0">
                <a:solidFill>
                  <a:srgbClr val="000090"/>
                </a:solidFill>
              </a:rPr>
              <a:t>BOARD MEETINGS</a:t>
            </a:r>
          </a:p>
          <a:p>
            <a:pPr algn="ctr"/>
            <a:endParaRPr lang="en-US" sz="1400" b="1" dirty="0">
              <a:solidFill>
                <a:srgbClr val="008000"/>
              </a:solidFill>
            </a:endParaRPr>
          </a:p>
          <a:p>
            <a:pPr algn="ctr"/>
            <a:r>
              <a:rPr lang="en-US" sz="3600" b="1" dirty="0">
                <a:solidFill>
                  <a:srgbClr val="008000"/>
                </a:solidFill>
              </a:rPr>
              <a:t>What You Want Someone to Feel When They Leave The Meeting:</a:t>
            </a:r>
          </a:p>
          <a:p>
            <a:endParaRPr lang="en-US" sz="2800" b="1" dirty="0">
              <a:solidFill>
                <a:schemeClr val="accent2"/>
              </a:solidFill>
            </a:endParaRPr>
          </a:p>
          <a:p>
            <a:pPr marL="457200" indent="-457200">
              <a:buFont typeface="Arial"/>
              <a:buChar char="•"/>
            </a:pPr>
            <a:r>
              <a:rPr lang="en-US" sz="3200" b="1" dirty="0"/>
              <a:t>The meeting was  consequential</a:t>
            </a:r>
          </a:p>
          <a:p>
            <a:endParaRPr lang="en-US" sz="2400" b="1" dirty="0"/>
          </a:p>
          <a:p>
            <a:pPr marL="457200" indent="-457200">
              <a:buFont typeface="Arial"/>
              <a:buChar char="•"/>
            </a:pPr>
            <a:r>
              <a:rPr lang="en-US" sz="3200" b="1" dirty="0"/>
              <a:t>The meeting was efficient</a:t>
            </a:r>
          </a:p>
          <a:p>
            <a:pPr marL="457200" indent="-457200">
              <a:buFont typeface="Arial"/>
              <a:buChar char="•"/>
            </a:pPr>
            <a:endParaRPr lang="en-US" sz="2400" b="1" dirty="0"/>
          </a:p>
          <a:p>
            <a:pPr marL="457200" indent="-457200">
              <a:buFont typeface="Arial"/>
              <a:buChar char="•"/>
            </a:pPr>
            <a:r>
              <a:rPr lang="en-US" sz="3200" b="1" dirty="0"/>
              <a:t>I mattered</a:t>
            </a:r>
          </a:p>
          <a:p>
            <a:pPr marL="457200" indent="-457200">
              <a:buFont typeface="Arial"/>
              <a:buChar char="•"/>
            </a:pPr>
            <a:endParaRPr lang="en-US" sz="2400" b="1" dirty="0"/>
          </a:p>
          <a:p>
            <a:pPr marL="457200" indent="-457200">
              <a:buFont typeface="Arial"/>
              <a:buChar char="•"/>
            </a:pPr>
            <a:r>
              <a:rPr lang="en-US" sz="3200" b="1" dirty="0"/>
              <a:t>I know what happens next</a:t>
            </a:r>
          </a:p>
          <a:p>
            <a:pPr marL="457200" indent="-457200" algn="ctr">
              <a:buFont typeface="Arial"/>
              <a:buChar char="•"/>
            </a:pPr>
            <a:endParaRPr lang="en-US" sz="2800" dirty="0">
              <a:solidFill>
                <a:schemeClr val="accent2"/>
              </a:solidFill>
            </a:endParaRPr>
          </a:p>
        </p:txBody>
      </p:sp>
    </p:spTree>
    <p:extLst>
      <p:ext uri="{BB962C8B-B14F-4D97-AF65-F5344CB8AC3E}">
        <p14:creationId xmlns:p14="http://schemas.microsoft.com/office/powerpoint/2010/main" val="190786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968" y="636726"/>
            <a:ext cx="7469365" cy="735799"/>
          </a:xfrm>
        </p:spPr>
        <p:txBody>
          <a:bodyPr>
            <a:normAutofit fontScale="90000"/>
          </a:bodyPr>
          <a:lstStyle/>
          <a:p>
            <a:pPr algn="ctr"/>
            <a:r>
              <a:rPr lang="en-US" dirty="0">
                <a:solidFill>
                  <a:schemeClr val="tx1"/>
                </a:solidFill>
              </a:rPr>
              <a:t>Run an Effective Meeting</a:t>
            </a:r>
          </a:p>
        </p:txBody>
      </p:sp>
      <p:sp>
        <p:nvSpPr>
          <p:cNvPr id="3" name="Content Placeholder 2"/>
          <p:cNvSpPr>
            <a:spLocks noGrp="1"/>
          </p:cNvSpPr>
          <p:nvPr>
            <p:ph idx="1"/>
          </p:nvPr>
        </p:nvSpPr>
        <p:spPr>
          <a:xfrm rot="441590">
            <a:off x="379235" y="3184112"/>
            <a:ext cx="2336195" cy="1862300"/>
          </a:xfrm>
        </p:spPr>
        <p:txBody>
          <a:bodyPr numCol="1">
            <a:noAutofit/>
          </a:bodyPr>
          <a:lstStyle/>
          <a:p>
            <a:pPr algn="ctr">
              <a:lnSpc>
                <a:spcPct val="150000"/>
              </a:lnSpc>
            </a:pPr>
            <a:endParaRPr lang="en-US" sz="3700" b="1" dirty="0">
              <a:solidFill>
                <a:schemeClr val="tx1"/>
              </a:solidFill>
            </a:endParaRPr>
          </a:p>
          <a:p>
            <a:pPr algn="ctr">
              <a:lnSpc>
                <a:spcPct val="150000"/>
              </a:lnSpc>
            </a:pPr>
            <a:endParaRPr lang="en-US" sz="3700" b="1" dirty="0">
              <a:solidFill>
                <a:schemeClr val="tx1"/>
              </a:solidFill>
            </a:endParaRPr>
          </a:p>
        </p:txBody>
      </p:sp>
      <p:sp>
        <p:nvSpPr>
          <p:cNvPr id="5" name="TextBox 4"/>
          <p:cNvSpPr txBox="1"/>
          <p:nvPr/>
        </p:nvSpPr>
        <p:spPr>
          <a:xfrm rot="21360532">
            <a:off x="3225181" y="3118869"/>
            <a:ext cx="2812617" cy="1384995"/>
          </a:xfrm>
          <a:prstGeom prst="rect">
            <a:avLst/>
          </a:prstGeom>
          <a:noFill/>
        </p:spPr>
        <p:txBody>
          <a:bodyPr wrap="square" rtlCol="0">
            <a:spAutoFit/>
          </a:bodyPr>
          <a:lstStyle/>
          <a:p>
            <a:pPr algn="ctr"/>
            <a:r>
              <a:rPr lang="en-US" sz="2800" b="1" dirty="0">
                <a:solidFill>
                  <a:schemeClr val="accent3"/>
                </a:solidFill>
              </a:rPr>
              <a:t>Engage participants in meaningful ways</a:t>
            </a:r>
          </a:p>
        </p:txBody>
      </p:sp>
      <p:sp>
        <p:nvSpPr>
          <p:cNvPr id="6" name="TextBox 5"/>
          <p:cNvSpPr txBox="1"/>
          <p:nvPr/>
        </p:nvSpPr>
        <p:spPr>
          <a:xfrm rot="185602">
            <a:off x="6439035" y="3267345"/>
            <a:ext cx="2754604" cy="1384995"/>
          </a:xfrm>
          <a:prstGeom prst="rect">
            <a:avLst/>
          </a:prstGeom>
          <a:noFill/>
        </p:spPr>
        <p:txBody>
          <a:bodyPr wrap="square" rtlCol="0">
            <a:spAutoFit/>
          </a:bodyPr>
          <a:lstStyle/>
          <a:p>
            <a:pPr algn="ctr"/>
            <a:r>
              <a:rPr lang="en-US" sz="2800" b="1" dirty="0"/>
              <a:t>Keep the group on track</a:t>
            </a:r>
          </a:p>
          <a:p>
            <a:pPr algn="ctr"/>
            <a:endParaRPr lang="en-US" sz="2800" dirty="0"/>
          </a:p>
        </p:txBody>
      </p:sp>
      <p:sp>
        <p:nvSpPr>
          <p:cNvPr id="7" name="TextBox 6"/>
          <p:cNvSpPr txBox="1"/>
          <p:nvPr/>
        </p:nvSpPr>
        <p:spPr>
          <a:xfrm rot="365426">
            <a:off x="333305" y="3312107"/>
            <a:ext cx="2296201" cy="1323439"/>
          </a:xfrm>
          <a:prstGeom prst="rect">
            <a:avLst/>
          </a:prstGeom>
          <a:noFill/>
        </p:spPr>
        <p:txBody>
          <a:bodyPr wrap="square" rtlCol="0">
            <a:spAutoFit/>
          </a:bodyPr>
          <a:lstStyle/>
          <a:p>
            <a:pPr algn="ctr"/>
            <a:r>
              <a:rPr lang="en-US" sz="2800" b="1" dirty="0"/>
              <a:t>Have a strong agenda</a:t>
            </a:r>
          </a:p>
          <a:p>
            <a:endParaRPr lang="en-US" sz="2400" dirty="0"/>
          </a:p>
        </p:txBody>
      </p:sp>
    </p:spTree>
    <p:extLst>
      <p:ext uri="{BB962C8B-B14F-4D97-AF65-F5344CB8AC3E}">
        <p14:creationId xmlns:p14="http://schemas.microsoft.com/office/powerpoint/2010/main" val="3417792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3163</TotalTime>
  <Words>2805</Words>
  <Application>Microsoft Macintosh PowerPoint</Application>
  <PresentationFormat>On-screen Show (4:3)</PresentationFormat>
  <Paragraphs>298</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Georgia</vt:lpstr>
      <vt:lpstr>Mangal</vt:lpstr>
      <vt:lpstr>Times New Roman</vt:lpstr>
      <vt:lpstr>Wingdings</vt:lpstr>
      <vt:lpstr>Office Theme</vt:lpstr>
      <vt:lpstr>Patricia Ross, AAUW Florida President-Elect Members of the AAUW Florida Team</vt:lpstr>
      <vt:lpstr>Who We Are:</vt:lpstr>
      <vt:lpstr>YOU ARE A LEADER, NOW WHAT?</vt:lpstr>
      <vt:lpstr>KEEP YOUR OFFICER AND CONTACT INFO UP-TO-DATE</vt:lpstr>
      <vt:lpstr>READ YOUR EMAIL AND RESPOND!</vt:lpstr>
      <vt:lpstr>WHAT DOES THE BOARD DO?</vt:lpstr>
      <vt:lpstr>Bylaws</vt:lpstr>
      <vt:lpstr>PowerPoint Presentation</vt:lpstr>
      <vt:lpstr>Run an Effective Meeting</vt:lpstr>
      <vt:lpstr>PowerPoint Presentation</vt:lpstr>
      <vt:lpstr>PowerPoint Presentation</vt:lpstr>
      <vt:lpstr>PowerPoint Presentation</vt:lpstr>
      <vt:lpstr>PowerPoint Presentation</vt:lpstr>
      <vt:lpstr>PowerPoint Presentation</vt:lpstr>
      <vt:lpstr> Work with Other  Community Groups</vt:lpstr>
      <vt:lpstr>PowerPoint Presentation</vt:lpstr>
      <vt:lpstr>PowerPoint Presentation</vt:lpstr>
      <vt:lpstr>WHAT DO WE DO NOW?  </vt:lpstr>
      <vt:lpstr>WHY DO WE NEED LEADERSHIP DEVELOPMENT?  </vt:lpstr>
      <vt:lpstr>TRANSITION TOOLS</vt:lpstr>
      <vt:lpstr>Diversity and Inclusion Toolkit</vt:lpstr>
      <vt:lpstr>REMEMBER!</vt:lpstr>
      <vt:lpstr>AAUW Resources</vt:lpstr>
      <vt:lpstr>Community Action Grants</vt:lpstr>
      <vt:lpstr>Let Go 4 Schools</vt:lpstr>
      <vt:lpstr>Visibility &amp; Advocacy</vt:lpstr>
      <vt:lpstr>Fundraising</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Ross</dc:creator>
  <cp:lastModifiedBy>Microsoft Office User</cp:lastModifiedBy>
  <cp:revision>68</cp:revision>
  <cp:lastPrinted>2018-04-29T12:38:51Z</cp:lastPrinted>
  <dcterms:created xsi:type="dcterms:W3CDTF">2018-04-14T01:18:13Z</dcterms:created>
  <dcterms:modified xsi:type="dcterms:W3CDTF">2018-04-29T12:44:57Z</dcterms:modified>
</cp:coreProperties>
</file>